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8" r:id="rId3"/>
    <p:sldId id="269" r:id="rId4"/>
    <p:sldId id="258" r:id="rId5"/>
    <p:sldId id="259" r:id="rId6"/>
    <p:sldId id="260" r:id="rId7"/>
    <p:sldId id="261" r:id="rId8"/>
    <p:sldId id="262" r:id="rId9"/>
    <p:sldId id="263" r:id="rId10"/>
    <p:sldId id="264" r:id="rId11"/>
    <p:sldId id="265"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A44832-2975-4934-A83D-8CEBA6730EFC}" type="datetimeFigureOut">
              <a:rPr lang="en-US" smtClean="0"/>
              <a:pPr/>
              <a:t>1/11/2022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EAA153-E47E-4DF6-846B-72A86BAFD4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headEnd/>
            <a:tailEnd/>
          </a:ln>
        </p:spPr>
      </p:sp>
      <p:sp>
        <p:nvSpPr>
          <p:cNvPr id="1741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等线"/>
            </a:endParaRPr>
          </a:p>
        </p:txBody>
      </p:sp>
      <p:sp>
        <p:nvSpPr>
          <p:cNvPr id="1741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EE55D0-B677-41C4-ADD1-901AE1D22354}" type="slidenum">
              <a:rPr lang="zh-CN" altLang="en-US">
                <a:latin typeface="字魂59号-创粗黑"/>
                <a:cs typeface="等线"/>
              </a:rPr>
              <a:pPr/>
              <a:t>1</a:t>
            </a:fld>
            <a:endParaRPr lang="zh-CN" altLang="en-US">
              <a:latin typeface="字魂59号-创粗黑"/>
              <a:cs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9D685-F4A7-4809-AA77-105FE93ECD81}"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785A8-124D-4961-895B-D392F7A5B2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9D685-F4A7-4809-AA77-105FE93ECD81}"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785A8-124D-4961-895B-D392F7A5B2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9D685-F4A7-4809-AA77-105FE93ECD81}"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785A8-124D-4961-895B-D392F7A5B2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9D685-F4A7-4809-AA77-105FE93ECD81}"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785A8-124D-4961-895B-D392F7A5B2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9D685-F4A7-4809-AA77-105FE93ECD81}"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785A8-124D-4961-895B-D392F7A5B2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9D685-F4A7-4809-AA77-105FE93ECD81}"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785A8-124D-4961-895B-D392F7A5B2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9D685-F4A7-4809-AA77-105FE93ECD81}" type="datetimeFigureOut">
              <a:rPr lang="en-US" smtClean="0"/>
              <a:pPr/>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3785A8-124D-4961-895B-D392F7A5B2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9D685-F4A7-4809-AA77-105FE93ECD81}"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3785A8-124D-4961-895B-D392F7A5B2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9D685-F4A7-4809-AA77-105FE93ECD81}"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3785A8-124D-4961-895B-D392F7A5B2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9D685-F4A7-4809-AA77-105FE93ECD81}"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785A8-124D-4961-895B-D392F7A5B2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9D685-F4A7-4809-AA77-105FE93ECD81}"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785A8-124D-4961-895B-D392F7A5B2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9D685-F4A7-4809-AA77-105FE93ECD81}" type="datetimeFigureOut">
              <a:rPr lang="en-US" smtClean="0"/>
              <a:pPr/>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785A8-124D-4961-895B-D392F7A5B2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图片 4"/>
          <p:cNvSpPr>
            <a:spLocks noChangeAspect="1"/>
          </p:cNvSpPr>
          <p:nvPr/>
        </p:nvSpPr>
        <p:spPr bwMode="auto">
          <a:xfrm>
            <a:off x="0" y="0"/>
            <a:ext cx="9142413" cy="6858000"/>
          </a:xfrm>
          <a:prstGeom prst="rect">
            <a:avLst/>
          </a:prstGeom>
          <a:noFill/>
          <a:ln w="9525">
            <a:noFill/>
            <a:miter lim="800000"/>
            <a:headEnd/>
            <a:tailEnd/>
          </a:ln>
        </p:spPr>
        <p:txBody>
          <a:bodyPr/>
          <a:lstStyle/>
          <a:p>
            <a:endParaRPr lang="en-US"/>
          </a:p>
        </p:txBody>
      </p:sp>
      <p:pic>
        <p:nvPicPr>
          <p:cNvPr id="2051" name="图片 1"/>
          <p:cNvPicPr>
            <a:picLocks noChangeAspect="1"/>
          </p:cNvPicPr>
          <p:nvPr/>
        </p:nvPicPr>
        <p:blipFill>
          <a:blip r:embed="rId3"/>
          <a:srcRect/>
          <a:stretch>
            <a:fillRect/>
          </a:stretch>
        </p:blipFill>
        <p:spPr bwMode="auto">
          <a:xfrm>
            <a:off x="1588" y="4786313"/>
            <a:ext cx="9142412" cy="2071687"/>
          </a:xfrm>
          <a:prstGeom prst="rect">
            <a:avLst/>
          </a:prstGeom>
          <a:noFill/>
          <a:ln w="9525">
            <a:noFill/>
            <a:miter lim="800000"/>
            <a:headEnd/>
            <a:tailEnd/>
          </a:ln>
        </p:spPr>
      </p:pic>
      <p:pic>
        <p:nvPicPr>
          <p:cNvPr id="2052" name="图片 2"/>
          <p:cNvPicPr>
            <a:picLocks noChangeAspect="1"/>
          </p:cNvPicPr>
          <p:nvPr/>
        </p:nvPicPr>
        <p:blipFill>
          <a:blip r:embed="rId4"/>
          <a:srcRect/>
          <a:stretch>
            <a:fillRect/>
          </a:stretch>
        </p:blipFill>
        <p:spPr bwMode="auto">
          <a:xfrm>
            <a:off x="7467600" y="0"/>
            <a:ext cx="1676400" cy="2405063"/>
          </a:xfrm>
          <a:prstGeom prst="rect">
            <a:avLst/>
          </a:prstGeom>
          <a:noFill/>
          <a:ln w="9525">
            <a:noFill/>
            <a:miter lim="800000"/>
            <a:headEnd/>
            <a:tailEnd/>
          </a:ln>
        </p:spPr>
      </p:pic>
      <p:pic>
        <p:nvPicPr>
          <p:cNvPr id="2053" name="图片 3"/>
          <p:cNvPicPr>
            <a:picLocks noChangeAspect="1"/>
          </p:cNvPicPr>
          <p:nvPr/>
        </p:nvPicPr>
        <p:blipFill>
          <a:blip r:embed="rId5"/>
          <a:srcRect/>
          <a:stretch>
            <a:fillRect/>
          </a:stretch>
        </p:blipFill>
        <p:spPr bwMode="auto">
          <a:xfrm>
            <a:off x="476250" y="4302125"/>
            <a:ext cx="2932113" cy="2170113"/>
          </a:xfrm>
          <a:prstGeom prst="rect">
            <a:avLst/>
          </a:prstGeom>
          <a:noFill/>
          <a:ln w="9525">
            <a:noFill/>
            <a:miter lim="800000"/>
            <a:headEnd/>
            <a:tailEnd/>
          </a:ln>
        </p:spPr>
      </p:pic>
      <p:sp>
        <p:nvSpPr>
          <p:cNvPr id="2054" name="文本框 11"/>
          <p:cNvSpPr txBox="1">
            <a:spLocks noChangeArrowheads="1"/>
          </p:cNvSpPr>
          <p:nvPr/>
        </p:nvSpPr>
        <p:spPr bwMode="auto">
          <a:xfrm>
            <a:off x="1168400" y="44450"/>
            <a:ext cx="6643688" cy="1016000"/>
          </a:xfrm>
          <a:prstGeom prst="rect">
            <a:avLst/>
          </a:prstGeom>
          <a:noFill/>
          <a:ln w="9525">
            <a:noFill/>
            <a:miter lim="800000"/>
            <a:headEnd/>
            <a:tailEnd/>
          </a:ln>
        </p:spPr>
        <p:txBody>
          <a:bodyPr>
            <a:spAutoFit/>
          </a:bodyPr>
          <a:lstStyle/>
          <a:p>
            <a:pPr algn="ctr">
              <a:buFont typeface="Arial" pitchFamily="34" charset="0"/>
              <a:buNone/>
            </a:pPr>
            <a:r>
              <a:rPr lang="vi-VN" sz="2800" b="1">
                <a:solidFill>
                  <a:schemeClr val="tx2"/>
                </a:solidFill>
                <a:latin typeface="Times New Roman" pitchFamily="18" charset="0"/>
                <a:cs typeface="Times New Roman" pitchFamily="18" charset="0"/>
              </a:rPr>
              <a:t>Phòng GD&amp;ĐT Huyện Thanh Trì </a:t>
            </a:r>
          </a:p>
          <a:p>
            <a:pPr algn="ctr">
              <a:buFont typeface="Arial" pitchFamily="34" charset="0"/>
              <a:buNone/>
            </a:pPr>
            <a:r>
              <a:rPr lang="vi-VN" sz="3200" b="1">
                <a:solidFill>
                  <a:schemeClr val="tx2"/>
                </a:solidFill>
                <a:latin typeface="Times New Roman" pitchFamily="18" charset="0"/>
                <a:cs typeface="Times New Roman" pitchFamily="18" charset="0"/>
              </a:rPr>
              <a:t>Trường THCS Ngọc Hồi</a:t>
            </a:r>
            <a:endParaRPr lang="en-US" altLang="zh-CN" sz="3200" b="1">
              <a:solidFill>
                <a:schemeClr val="tx2"/>
              </a:solidFill>
              <a:latin typeface="Times New Roman" pitchFamily="18" charset="0"/>
              <a:cs typeface="Times New Roman" pitchFamily="18" charset="0"/>
            </a:endParaRPr>
          </a:p>
        </p:txBody>
      </p:sp>
      <p:grpSp>
        <p:nvGrpSpPr>
          <p:cNvPr id="2" name="组合 8"/>
          <p:cNvGrpSpPr>
            <a:grpSpLocks/>
          </p:cNvGrpSpPr>
          <p:nvPr/>
        </p:nvGrpSpPr>
        <p:grpSpPr bwMode="auto">
          <a:xfrm>
            <a:off x="3473450" y="3662363"/>
            <a:ext cx="5518150" cy="1417637"/>
            <a:chOff x="2457450" y="2397117"/>
            <a:chExt cx="4088884" cy="466896"/>
          </a:xfrm>
        </p:grpSpPr>
        <p:sp>
          <p:nvSpPr>
            <p:cNvPr id="17" name="对角圆角矩形 6"/>
            <p:cNvSpPr/>
            <p:nvPr/>
          </p:nvSpPr>
          <p:spPr>
            <a:xfrm>
              <a:off x="2457450" y="2397117"/>
              <a:ext cx="3950078" cy="449642"/>
            </a:xfrm>
            <a:prstGeom prst="round2DiagRect">
              <a:avLst>
                <a:gd name="adj1" fmla="val 33621"/>
                <a:gd name="adj2" fmla="val 0"/>
              </a:avLst>
            </a:prstGeom>
            <a:solidFill>
              <a:srgbClr val="81C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字魂59号-创粗黑" panose="00000500000000000000" pitchFamily="2" charset="-122"/>
                <a:ea typeface="字魂59号-创粗黑" panose="00000500000000000000" pitchFamily="2" charset="-122"/>
              </a:endParaRPr>
            </a:p>
          </p:txBody>
        </p:sp>
        <p:sp>
          <p:nvSpPr>
            <p:cNvPr id="2058" name="文本框 7"/>
            <p:cNvSpPr txBox="1">
              <a:spLocks noChangeArrowheads="1"/>
            </p:cNvSpPr>
            <p:nvPr/>
          </p:nvSpPr>
          <p:spPr bwMode="auto">
            <a:xfrm>
              <a:off x="2457450" y="2407875"/>
              <a:ext cx="4088884" cy="456138"/>
            </a:xfrm>
            <a:prstGeom prst="rect">
              <a:avLst/>
            </a:prstGeom>
            <a:noFill/>
            <a:ln w="9525">
              <a:noFill/>
              <a:miter lim="800000"/>
              <a:headEnd/>
              <a:tailEnd/>
            </a:ln>
          </p:spPr>
          <p:txBody>
            <a:bodyPr>
              <a:spAutoFit/>
            </a:bodyPr>
            <a:lstStyle/>
            <a:p>
              <a:r>
                <a:rPr lang="en-US" altLang="zh-CN" sz="2800">
                  <a:solidFill>
                    <a:schemeClr val="bg1"/>
                  </a:solidFill>
                  <a:latin typeface="Times New Roman" pitchFamily="18" charset="0"/>
                  <a:ea typeface="字魂59号-创粗黑"/>
                  <a:cs typeface="Times New Roman" pitchFamily="18" charset="0"/>
                </a:rPr>
                <a:t>  </a:t>
              </a:r>
              <a:r>
                <a:rPr lang="vi-VN" altLang="zh-CN" sz="2800">
                  <a:solidFill>
                    <a:schemeClr val="bg1"/>
                  </a:solidFill>
                  <a:latin typeface="Times New Roman" pitchFamily="18" charset="0"/>
                  <a:ea typeface="字魂59号-创粗黑"/>
                  <a:cs typeface="Times New Roman" pitchFamily="18" charset="0"/>
                </a:rPr>
                <a:t>Tên GV</a:t>
              </a:r>
              <a:r>
                <a:rPr lang="en-US" altLang="zh-CN" sz="2800">
                  <a:solidFill>
                    <a:schemeClr val="bg1"/>
                  </a:solidFill>
                  <a:latin typeface="Times New Roman" pitchFamily="18" charset="0"/>
                  <a:ea typeface="字魂59号-创粗黑"/>
                  <a:cs typeface="Times New Roman" pitchFamily="18" charset="0"/>
                </a:rPr>
                <a:t>: Lê Thị Lan Hương </a:t>
              </a:r>
            </a:p>
            <a:p>
              <a:r>
                <a:rPr lang="en-US" altLang="zh-CN" sz="2800">
                  <a:solidFill>
                    <a:schemeClr val="bg1"/>
                  </a:solidFill>
                  <a:latin typeface="Times New Roman" pitchFamily="18" charset="0"/>
                  <a:ea typeface="字魂59号-创粗黑"/>
                  <a:cs typeface="Times New Roman" pitchFamily="18" charset="0"/>
                </a:rPr>
                <a:t>  </a:t>
              </a:r>
              <a:r>
                <a:rPr lang="vi-VN" altLang="zh-CN" sz="2800">
                  <a:solidFill>
                    <a:schemeClr val="bg1"/>
                  </a:solidFill>
                  <a:latin typeface="Times New Roman" pitchFamily="18" charset="0"/>
                  <a:ea typeface="字魂59号-创粗黑"/>
                  <a:cs typeface="Times New Roman" pitchFamily="18" charset="0"/>
                </a:rPr>
                <a:t>Lớp</a:t>
              </a:r>
              <a:r>
                <a:rPr lang="en-US" altLang="zh-CN" sz="2800">
                  <a:solidFill>
                    <a:schemeClr val="bg1"/>
                  </a:solidFill>
                  <a:latin typeface="Times New Roman" pitchFamily="18" charset="0"/>
                  <a:ea typeface="字魂59号-创粗黑"/>
                  <a:cs typeface="Times New Roman" pitchFamily="18" charset="0"/>
                </a:rPr>
                <a:t>: ……………………..</a:t>
              </a:r>
            </a:p>
            <a:p>
              <a:r>
                <a:rPr lang="en-US" altLang="zh-CN" sz="2800">
                  <a:solidFill>
                    <a:schemeClr val="bg1"/>
                  </a:solidFill>
                  <a:latin typeface="Times New Roman" pitchFamily="18" charset="0"/>
                  <a:ea typeface="字魂59号-创粗黑"/>
                  <a:cs typeface="Times New Roman" pitchFamily="18" charset="0"/>
                </a:rPr>
                <a:t>  </a:t>
              </a:r>
              <a:r>
                <a:rPr lang="vi-VN" altLang="zh-CN" sz="2800">
                  <a:solidFill>
                    <a:schemeClr val="bg1"/>
                  </a:solidFill>
                  <a:latin typeface="Times New Roman" pitchFamily="18" charset="0"/>
                  <a:ea typeface="字魂59号-创粗黑"/>
                  <a:cs typeface="Times New Roman" pitchFamily="18" charset="0"/>
                </a:rPr>
                <a:t>Năm học: 2021 - 2022</a:t>
              </a:r>
              <a:endParaRPr lang="zh-CN" altLang="en-US" sz="2800">
                <a:solidFill>
                  <a:schemeClr val="bg1"/>
                </a:solidFill>
                <a:latin typeface="Times New Roman" pitchFamily="18" charset="0"/>
                <a:ea typeface="字魂59号-创粗黑"/>
                <a:cs typeface="Times New Roman" pitchFamily="18" charset="0"/>
              </a:endParaRPr>
            </a:p>
          </p:txBody>
        </p:sp>
      </p:grpSp>
      <p:sp>
        <p:nvSpPr>
          <p:cNvPr id="2056" name="Rectangle 7"/>
          <p:cNvSpPr>
            <a:spLocks noChangeArrowheads="1"/>
          </p:cNvSpPr>
          <p:nvPr/>
        </p:nvSpPr>
        <p:spPr bwMode="auto">
          <a:xfrm>
            <a:off x="827088" y="1385888"/>
            <a:ext cx="7345362" cy="1446212"/>
          </a:xfrm>
          <a:prstGeom prst="rect">
            <a:avLst/>
          </a:prstGeom>
          <a:noFill/>
          <a:ln w="9525">
            <a:noFill/>
            <a:miter lim="800000"/>
            <a:headEnd/>
            <a:tailEnd/>
          </a:ln>
        </p:spPr>
        <p:txBody>
          <a:bodyPr>
            <a:spAutoFit/>
          </a:bodyPr>
          <a:lstStyle/>
          <a:p>
            <a:pPr algn="ctr"/>
            <a:r>
              <a:rPr lang="vi-VN" sz="4400" b="1">
                <a:solidFill>
                  <a:srgbClr val="FF0000"/>
                </a:solidFill>
                <a:latin typeface="Times New Roman" pitchFamily="18" charset="0"/>
                <a:cs typeface="Times New Roman" pitchFamily="18" charset="0"/>
              </a:rPr>
              <a:t>Chào mừng các em </a:t>
            </a:r>
          </a:p>
          <a:p>
            <a:pPr algn="ctr"/>
            <a:r>
              <a:rPr lang="vi-VN" sz="4400" b="1">
                <a:solidFill>
                  <a:srgbClr val="FF0000"/>
                </a:solidFill>
                <a:latin typeface="Times New Roman" pitchFamily="18" charset="0"/>
                <a:cs typeface="Times New Roman" pitchFamily="18" charset="0"/>
              </a:rPr>
              <a:t>đến với lớp học trực tuyến</a:t>
            </a:r>
            <a:endParaRPr lang="en-US" sz="4400" b="1">
              <a:solidFill>
                <a:srgbClr val="FF00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Times New Roman" pitchFamily="18" charset="0"/>
              <a:ea typeface="Lato Light" panose="020F0502020204030203" pitchFamily="34" charset="0"/>
              <a:cs typeface="Times New Roman" pitchFamily="18" charset="0"/>
            </a:endParaRPr>
          </a:p>
        </p:txBody>
      </p:sp>
      <p:sp>
        <p:nvSpPr>
          <p:cNvPr id="17411" name="Oval 2"/>
          <p:cNvSpPr>
            <a:spLocks noChangeArrowheads="1"/>
          </p:cNvSpPr>
          <p:nvPr/>
        </p:nvSpPr>
        <p:spPr bwMode="auto">
          <a:xfrm>
            <a:off x="609600" y="334963"/>
            <a:ext cx="914400" cy="884237"/>
          </a:xfrm>
          <a:prstGeom prst="ellipse">
            <a:avLst/>
          </a:prstGeom>
          <a:solidFill>
            <a:srgbClr val="2828F3"/>
          </a:solidFill>
          <a:ln w="9525" algn="ctr">
            <a:noFill/>
            <a:round/>
            <a:headEnd/>
            <a:tailEnd/>
          </a:ln>
        </p:spPr>
        <p:txBody>
          <a:bodyPr/>
          <a:lstStyle/>
          <a:p>
            <a:endParaRPr lang="en-US" altLang="en-US" sz="14200">
              <a:solidFill>
                <a:schemeClr val="bg1"/>
              </a:solidFill>
              <a:latin typeface="UVN Ke Chuyen1" pitchFamily="66" charset="0"/>
            </a:endParaRPr>
          </a:p>
        </p:txBody>
      </p:sp>
      <p:sp>
        <p:nvSpPr>
          <p:cNvPr id="17412" name="Freeform 15"/>
          <p:cNvSpPr>
            <a:spLocks/>
          </p:cNvSpPr>
          <p:nvPr/>
        </p:nvSpPr>
        <p:spPr bwMode="auto">
          <a:xfrm>
            <a:off x="1049338" y="376238"/>
            <a:ext cx="379412" cy="801687"/>
          </a:xfrm>
          <a:custGeom>
            <a:avLst/>
            <a:gdLst>
              <a:gd name="T0" fmla="*/ 0 w 380990"/>
              <a:gd name="T1" fmla="*/ 0 h 800806"/>
              <a:gd name="T2" fmla="*/ 107152 w 380990"/>
              <a:gd name="T3" fmla="*/ 0 h 800806"/>
              <a:gd name="T4" fmla="*/ 107152 w 380990"/>
              <a:gd name="T5" fmla="*/ 518639 h 800806"/>
              <a:gd name="T6" fmla="*/ 122682 w 380990"/>
              <a:gd name="T7" fmla="*/ 518639 h 800806"/>
              <a:gd name="T8" fmla="*/ 147747 w 380990"/>
              <a:gd name="T9" fmla="*/ 647679 h 800806"/>
              <a:gd name="T10" fmla="*/ 245322 w 380990"/>
              <a:gd name="T11" fmla="*/ 559846 h 800806"/>
              <a:gd name="T12" fmla="*/ 244146 w 380990"/>
              <a:gd name="T13" fmla="*/ 467316 h 800806"/>
              <a:gd name="T14" fmla="*/ 346670 w 380990"/>
              <a:gd name="T15" fmla="*/ 378290 h 800806"/>
              <a:gd name="T16" fmla="*/ 354488 w 380990"/>
              <a:gd name="T17" fmla="*/ 634465 h 800806"/>
              <a:gd name="T18" fmla="*/ 109071 w 380990"/>
              <a:gd name="T19" fmla="*/ 781503 h 800806"/>
              <a:gd name="T20" fmla="*/ 29643 w 380990"/>
              <a:gd name="T21" fmla="*/ 675141 h 800806"/>
              <a:gd name="T22" fmla="*/ 20617 w 380990"/>
              <a:gd name="T23" fmla="*/ 644642 h 800806"/>
              <a:gd name="T24" fmla="*/ 0 w 380990"/>
              <a:gd name="T25" fmla="*/ 644642 h 800806"/>
              <a:gd name="T26" fmla="*/ 0 w 380990"/>
              <a:gd name="T27" fmla="*/ 518639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0990"/>
              <a:gd name="T43" fmla="*/ 0 h 800806"/>
              <a:gd name="T44" fmla="*/ 380990 w 380990"/>
              <a:gd name="T45" fmla="*/ 800806 h 8008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w="9525" algn="ctr">
            <a:noFill/>
            <a:round/>
            <a:headEnd/>
            <a:tailEnd/>
          </a:ln>
        </p:spPr>
        <p:txBody>
          <a:bodyPr/>
          <a:lstStyle/>
          <a:p>
            <a:endParaRPr lang="en-US"/>
          </a:p>
        </p:txBody>
      </p:sp>
      <p:sp>
        <p:nvSpPr>
          <p:cNvPr id="17413" name="Oval 5"/>
          <p:cNvSpPr>
            <a:spLocks noChangeArrowheads="1"/>
          </p:cNvSpPr>
          <p:nvPr/>
        </p:nvSpPr>
        <p:spPr bwMode="auto">
          <a:xfrm flipH="1">
            <a:off x="1019175" y="177800"/>
            <a:ext cx="203200" cy="239713"/>
          </a:xfrm>
          <a:prstGeom prst="ellipse">
            <a:avLst/>
          </a:prstGeom>
          <a:solidFill>
            <a:srgbClr val="2828F3"/>
          </a:solidFill>
          <a:ln w="9525" algn="ctr">
            <a:noFill/>
            <a:round/>
            <a:headEnd/>
            <a:tailEnd/>
          </a:ln>
        </p:spPr>
        <p:txBody>
          <a:bodyPr/>
          <a:lstStyle/>
          <a:p>
            <a:endParaRPr lang="en-US" altLang="en-US"/>
          </a:p>
        </p:txBody>
      </p:sp>
      <p:sp>
        <p:nvSpPr>
          <p:cNvPr id="17414" name="Freeform 19"/>
          <p:cNvSpPr>
            <a:spLocks/>
          </p:cNvSpPr>
          <p:nvPr/>
        </p:nvSpPr>
        <p:spPr bwMode="auto">
          <a:xfrm>
            <a:off x="1333500" y="22225"/>
            <a:ext cx="381000" cy="381000"/>
          </a:xfrm>
          <a:custGeom>
            <a:avLst/>
            <a:gdLst>
              <a:gd name="T0" fmla="*/ 190530 w 380990"/>
              <a:gd name="T1" fmla="*/ 0 h 380991"/>
              <a:gd name="T2" fmla="*/ 236256 w 380990"/>
              <a:gd name="T3" fmla="*/ 0 h 380991"/>
              <a:gd name="T4" fmla="*/ 236256 w 380990"/>
              <a:gd name="T5" fmla="*/ 144798 h 380991"/>
              <a:gd name="T6" fmla="*/ 381060 w 380990"/>
              <a:gd name="T7" fmla="*/ 144798 h 380991"/>
              <a:gd name="T8" fmla="*/ 381060 w 380990"/>
              <a:gd name="T9" fmla="*/ 190531 h 380991"/>
              <a:gd name="T10" fmla="*/ 236256 w 380990"/>
              <a:gd name="T11" fmla="*/ 190531 h 380991"/>
              <a:gd name="T12" fmla="*/ 236256 w 380990"/>
              <a:gd name="T13" fmla="*/ 381054 h 380991"/>
              <a:gd name="T14" fmla="*/ 190530 w 380990"/>
              <a:gd name="T15" fmla="*/ 381054 h 380991"/>
              <a:gd name="T16" fmla="*/ 190530 w 380990"/>
              <a:gd name="T17" fmla="*/ 190531 h 380991"/>
              <a:gd name="T18" fmla="*/ 0 w 380990"/>
              <a:gd name="T19" fmla="*/ 190531 h 380991"/>
              <a:gd name="T20" fmla="*/ 0 w 380990"/>
              <a:gd name="T21" fmla="*/ 144798 h 380991"/>
              <a:gd name="T22" fmla="*/ 190530 w 380990"/>
              <a:gd name="T23" fmla="*/ 144798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0990"/>
              <a:gd name="T37" fmla="*/ 0 h 380991"/>
              <a:gd name="T38" fmla="*/ 380990 w 380990"/>
              <a:gd name="T39" fmla="*/ 380991 h 3809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w="9525" algn="ctr">
            <a:noFill/>
            <a:round/>
            <a:headEnd/>
            <a:tailEnd/>
          </a:ln>
        </p:spPr>
        <p:txBody>
          <a:bodyPr/>
          <a:lstStyle/>
          <a:p>
            <a:endParaRPr lang="en-US"/>
          </a:p>
        </p:txBody>
      </p:sp>
      <p:sp>
        <p:nvSpPr>
          <p:cNvPr id="10"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1" name="Rectangle 1"/>
          <p:cNvSpPr/>
          <p:nvPr/>
        </p:nvSpPr>
        <p:spPr>
          <a:xfrm flipH="1">
            <a:off x="8936038" y="-14288"/>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2" name="Text Box 5"/>
          <p:cNvSpPr txBox="1">
            <a:spLocks noChangeArrowheads="1"/>
          </p:cNvSpPr>
          <p:nvPr/>
        </p:nvSpPr>
        <p:spPr bwMode="auto">
          <a:xfrm>
            <a:off x="620713" y="1905000"/>
            <a:ext cx="8315325" cy="2738438"/>
          </a:xfrm>
          <a:prstGeom prst="rect">
            <a:avLst/>
          </a:prstGeom>
          <a:noFill/>
          <a:ln w="9525">
            <a:noFill/>
            <a:miter lim="800000"/>
            <a:headEnd/>
            <a:tailEnd/>
          </a:ln>
        </p:spPr>
        <p:txBody>
          <a:bodyPr>
            <a:spAutoFit/>
          </a:bodyPr>
          <a:lstStyle/>
          <a:p>
            <a:pPr>
              <a:spcBef>
                <a:spcPct val="50000"/>
              </a:spcBef>
            </a:pPr>
            <a:r>
              <a:rPr lang="vi-VN" altLang="en-US" sz="2800">
                <a:solidFill>
                  <a:srgbClr val="0070C0"/>
                </a:solidFill>
                <a:latin typeface="Times New Roman" pitchFamily="18" charset="0"/>
                <a:cs typeface="Times New Roman" pitchFamily="18" charset="0"/>
              </a:rPr>
              <a:t>Chuyên gia dinh dưỡng khuyến cáo sử dụng nhiều món ăn được chế biến bằng phương pháp  </a:t>
            </a:r>
            <a:r>
              <a:rPr lang="en-US" altLang="en-US" sz="2800">
                <a:solidFill>
                  <a:srgbClr val="0070C0"/>
                </a:solidFill>
                <a:latin typeface="Times New Roman" pitchFamily="18" charset="0"/>
                <a:cs typeface="Times New Roman" pitchFamily="18" charset="0"/>
              </a:rPr>
              <a:t>r</a:t>
            </a:r>
            <a:r>
              <a:rPr lang="vi-VN" altLang="en-US" sz="2800">
                <a:solidFill>
                  <a:srgbClr val="0070C0"/>
                </a:solidFill>
                <a:latin typeface="Times New Roman" pitchFamily="18" charset="0"/>
                <a:cs typeface="Times New Roman" pitchFamily="18" charset="0"/>
              </a:rPr>
              <a:t>án</a:t>
            </a:r>
            <a:r>
              <a:rPr lang="en-US" altLang="en-US" sz="2800">
                <a:solidFill>
                  <a:srgbClr val="0070C0"/>
                </a:solidFill>
                <a:latin typeface="Times New Roman" pitchFamily="18" charset="0"/>
                <a:cs typeface="Times New Roman" pitchFamily="18" charset="0"/>
              </a:rPr>
              <a:t>,</a:t>
            </a:r>
            <a:r>
              <a:rPr lang="vi-VN" altLang="en-US" sz="2800">
                <a:solidFill>
                  <a:srgbClr val="0070C0"/>
                </a:solidFill>
                <a:latin typeface="Times New Roman" pitchFamily="18" charset="0"/>
                <a:cs typeface="Times New Roman" pitchFamily="18" charset="0"/>
              </a:rPr>
              <a:t> nướng có thể làm tăng nguy cơ mắc các bệnh béo phì</a:t>
            </a:r>
            <a:r>
              <a:rPr lang="en-US" altLang="en-US" sz="2800">
                <a:solidFill>
                  <a:srgbClr val="0070C0"/>
                </a:solidFill>
                <a:latin typeface="Times New Roman" pitchFamily="18" charset="0"/>
                <a:cs typeface="Times New Roman" pitchFamily="18" charset="0"/>
              </a:rPr>
              <a:t>,</a:t>
            </a:r>
            <a:r>
              <a:rPr lang="vi-VN" altLang="en-US" sz="2800">
                <a:solidFill>
                  <a:srgbClr val="0070C0"/>
                </a:solidFill>
                <a:latin typeface="Times New Roman" pitchFamily="18" charset="0"/>
                <a:cs typeface="Times New Roman" pitchFamily="18" charset="0"/>
              </a:rPr>
              <a:t> tim mạch</a:t>
            </a:r>
            <a:r>
              <a:rPr lang="en-US" altLang="en-US" sz="2800">
                <a:solidFill>
                  <a:srgbClr val="0070C0"/>
                </a:solidFill>
                <a:latin typeface="Times New Roman" pitchFamily="18" charset="0"/>
                <a:cs typeface="Times New Roman" pitchFamily="18" charset="0"/>
              </a:rPr>
              <a:t>,</a:t>
            </a:r>
            <a:r>
              <a:rPr lang="vi-VN" altLang="en-US" sz="2800">
                <a:solidFill>
                  <a:srgbClr val="0070C0"/>
                </a:solidFill>
                <a:latin typeface="Times New Roman" pitchFamily="18" charset="0"/>
                <a:cs typeface="Times New Roman" pitchFamily="18" charset="0"/>
              </a:rPr>
              <a:t> tiểu đường</a:t>
            </a:r>
            <a:r>
              <a:rPr lang="en-US" altLang="en-US" sz="2800">
                <a:solidFill>
                  <a:srgbClr val="0070C0"/>
                </a:solidFill>
                <a:latin typeface="Times New Roman" pitchFamily="18" charset="0"/>
                <a:cs typeface="Times New Roman" pitchFamily="18" charset="0"/>
              </a:rPr>
              <a:t>…</a:t>
            </a:r>
            <a:r>
              <a:rPr lang="vi-VN" altLang="en-US" sz="2800">
                <a:solidFill>
                  <a:srgbClr val="0070C0"/>
                </a:solidFill>
                <a:latin typeface="Times New Roman" pitchFamily="18" charset="0"/>
                <a:cs typeface="Times New Roman" pitchFamily="18" charset="0"/>
              </a:rPr>
              <a:t>  </a:t>
            </a:r>
            <a:r>
              <a:rPr lang="en-US" altLang="en-US" sz="2800">
                <a:solidFill>
                  <a:srgbClr val="0070C0"/>
                </a:solidFill>
                <a:latin typeface="Times New Roman" pitchFamily="18" charset="0"/>
                <a:cs typeface="Times New Roman" pitchFamily="18" charset="0"/>
              </a:rPr>
              <a:t>K</a:t>
            </a:r>
            <a:r>
              <a:rPr lang="vi-VN" altLang="en-US" sz="2800">
                <a:solidFill>
                  <a:srgbClr val="0070C0"/>
                </a:solidFill>
                <a:latin typeface="Times New Roman" pitchFamily="18" charset="0"/>
                <a:cs typeface="Times New Roman" pitchFamily="18" charset="0"/>
              </a:rPr>
              <a:t>hi chế biến không đúng cách thực phẩm bị nhiễm chất có khả năng gây ung thư đường tiêu hóa</a:t>
            </a:r>
            <a:r>
              <a:rPr lang="en-US" altLang="en-US" sz="2800">
                <a:solidFill>
                  <a:srgbClr val="0070C0"/>
                </a:solidFill>
                <a:latin typeface="Times New Roman" pitchFamily="18" charset="0"/>
                <a:cs typeface="Times New Roman" pitchFamily="18" charset="0"/>
              </a:rPr>
              <a:t>,</a:t>
            </a:r>
            <a:r>
              <a:rPr lang="vi-VN" altLang="en-US" sz="2800">
                <a:solidFill>
                  <a:srgbClr val="0070C0"/>
                </a:solidFill>
                <a:latin typeface="Times New Roman" pitchFamily="18" charset="0"/>
                <a:cs typeface="Times New Roman" pitchFamily="18" charset="0"/>
              </a:rPr>
              <a:t>  dạ dày</a:t>
            </a:r>
            <a:endParaRPr lang="en-US" altLang="vi-VN" sz="2800">
              <a:solidFill>
                <a:srgbClr val="0070C0"/>
              </a:solidFill>
              <a:latin typeface="Times New Roman" pitchFamily="18" charset="0"/>
              <a:cs typeface="Times New Roman" pitchFamily="18" charset="0"/>
            </a:endParaRPr>
          </a:p>
        </p:txBody>
      </p:sp>
    </p:spTree>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19"/>
          <p:cNvSpPr>
            <a:spLocks/>
          </p:cNvSpPr>
          <p:nvPr/>
        </p:nvSpPr>
        <p:spPr bwMode="auto">
          <a:xfrm rot="5400000">
            <a:off x="754856" y="-1370807"/>
            <a:ext cx="7053263" cy="9753601"/>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lgn="ctr">
            <a:noFill/>
            <a:round/>
            <a:headEnd/>
            <a:tailEnd/>
          </a:ln>
        </p:spPr>
        <p:txBody>
          <a:bodyPr/>
          <a:lstStyle/>
          <a:p>
            <a:endParaRPr lang="en-US"/>
          </a:p>
        </p:txBody>
      </p:sp>
      <p:pic>
        <p:nvPicPr>
          <p:cNvPr id="18435" name="Picture 2"/>
          <p:cNvPicPr>
            <a:picLocks noChangeAspect="1"/>
          </p:cNvPicPr>
          <p:nvPr/>
        </p:nvPicPr>
        <p:blipFill>
          <a:blip r:embed="rId2"/>
          <a:srcRect/>
          <a:stretch>
            <a:fillRect/>
          </a:stretch>
        </p:blipFill>
        <p:spPr bwMode="auto">
          <a:xfrm>
            <a:off x="685800" y="1001713"/>
            <a:ext cx="841375" cy="433387"/>
          </a:xfrm>
          <a:prstGeom prst="rect">
            <a:avLst/>
          </a:prstGeom>
          <a:noFill/>
          <a:ln w="9525">
            <a:noFill/>
            <a:miter lim="800000"/>
            <a:headEnd/>
            <a:tailEnd/>
          </a:ln>
        </p:spPr>
      </p:pic>
      <p:sp>
        <p:nvSpPr>
          <p:cNvPr id="15" name="Title 13"/>
          <p:cNvSpPr txBox="1">
            <a:spLocks/>
          </p:cNvSpPr>
          <p:nvPr/>
        </p:nvSpPr>
        <p:spPr>
          <a:xfrm>
            <a:off x="1792288" y="881063"/>
            <a:ext cx="3694112" cy="584200"/>
          </a:xfrm>
          <a:prstGeom prst="rect">
            <a:avLst/>
          </a:prstGeom>
        </p:spPr>
        <p:txBody>
          <a:bodyPr wrap="square">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FC011"/>
                </a:solidFill>
                <a:latin typeface="Times New Roman" pitchFamily="18" charset="0"/>
                <a:cs typeface="Times New Roman" pitchFamily="18" charset="0"/>
              </a:rPr>
              <a:t>Khám</a:t>
            </a:r>
            <a:r>
              <a:rPr lang="en-US" sz="3200" b="1" kern="0" dirty="0" smtClean="0">
                <a:solidFill>
                  <a:srgbClr val="FFC011"/>
                </a:solidFill>
                <a:latin typeface="Times New Roman" pitchFamily="18" charset="0"/>
                <a:cs typeface="Times New Roman" pitchFamily="18" charset="0"/>
              </a:rPr>
              <a:t> </a:t>
            </a:r>
            <a:r>
              <a:rPr lang="en-US" sz="3200" b="1" kern="0" dirty="0" err="1" smtClean="0">
                <a:solidFill>
                  <a:srgbClr val="FFC011"/>
                </a:solidFill>
                <a:latin typeface="Times New Roman" pitchFamily="18" charset="0"/>
                <a:cs typeface="Times New Roman" pitchFamily="18" charset="0"/>
              </a:rPr>
              <a:t>phá</a:t>
            </a:r>
            <a:endParaRPr lang="en-US" sz="3200" b="1" kern="0" dirty="0">
              <a:solidFill>
                <a:srgbClr val="FFC011"/>
              </a:solidFill>
              <a:latin typeface="Times New Roman" pitchFamily="18" charset="0"/>
              <a:cs typeface="Times New Roman" pitchFamily="18" charset="0"/>
            </a:endParaRPr>
          </a:p>
        </p:txBody>
      </p:sp>
      <p:sp>
        <p:nvSpPr>
          <p:cNvPr id="10" name="Rectangle 9"/>
          <p:cNvSpPr/>
          <p:nvPr/>
        </p:nvSpPr>
        <p:spPr>
          <a:xfrm>
            <a:off x="631825" y="1643063"/>
            <a:ext cx="8131175" cy="2062162"/>
          </a:xfrm>
          <a:prstGeom prst="rect">
            <a:avLst/>
          </a:prstGeom>
        </p:spPr>
        <p:txBody>
          <a:bodyPr>
            <a:spAutoFit/>
          </a:bodyPr>
          <a:lstStyle/>
          <a:p>
            <a:pPr>
              <a:defRPr/>
            </a:pPr>
            <a:r>
              <a:rPr lang="en-US" sz="3200" dirty="0" err="1">
                <a:solidFill>
                  <a:srgbClr val="0070C0"/>
                </a:solidFill>
                <a:latin typeface="Times New Roman" pitchFamily="18" charset="0"/>
                <a:ea typeface="+mj-ea"/>
                <a:cs typeface="Times New Roman" pitchFamily="18" charset="0"/>
              </a:rPr>
              <a:t>Trong</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các</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phương</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pháp</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chế</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biến</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thực</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phẩm</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có</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sử</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dụng</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nhiệt</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nêu</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trên</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sử</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dụng</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phương</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pháp</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nào</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có</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nguy</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cơ</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mất</a:t>
            </a:r>
            <a:r>
              <a:rPr lang="en-US" sz="3200" dirty="0">
                <a:solidFill>
                  <a:srgbClr val="0070C0"/>
                </a:solidFill>
                <a:latin typeface="Times New Roman" pitchFamily="18" charset="0"/>
                <a:ea typeface="+mj-ea"/>
                <a:cs typeface="Times New Roman" pitchFamily="18" charset="0"/>
              </a:rPr>
              <a:t> an </a:t>
            </a:r>
            <a:r>
              <a:rPr lang="en-US" sz="3200" dirty="0" err="1">
                <a:solidFill>
                  <a:srgbClr val="0070C0"/>
                </a:solidFill>
                <a:latin typeface="Times New Roman" pitchFamily="18" charset="0"/>
                <a:ea typeface="+mj-ea"/>
                <a:cs typeface="Times New Roman" pitchFamily="18" charset="0"/>
              </a:rPr>
              <a:t>toàn</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vệ</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sinh</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thực</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phẩm</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nhất</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Hãy</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giải</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thích</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về</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lựa</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chọn</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của</a:t>
            </a:r>
            <a:r>
              <a:rPr lang="en-US" sz="3200" dirty="0">
                <a:solidFill>
                  <a:srgbClr val="0070C0"/>
                </a:solidFill>
                <a:latin typeface="Times New Roman" pitchFamily="18" charset="0"/>
                <a:ea typeface="+mj-ea"/>
                <a:cs typeface="Times New Roman" pitchFamily="18" charset="0"/>
              </a:rPr>
              <a:t> </a:t>
            </a:r>
            <a:r>
              <a:rPr lang="en-US" sz="3200" dirty="0" err="1">
                <a:solidFill>
                  <a:srgbClr val="0070C0"/>
                </a:solidFill>
                <a:latin typeface="Times New Roman" pitchFamily="18" charset="0"/>
                <a:ea typeface="+mj-ea"/>
                <a:cs typeface="Times New Roman" pitchFamily="18" charset="0"/>
              </a:rPr>
              <a:t>em</a:t>
            </a:r>
            <a:r>
              <a:rPr lang="en-US" sz="3200" dirty="0">
                <a:solidFill>
                  <a:srgbClr val="0070C0"/>
                </a:solidFill>
                <a:latin typeface="Times New Roman" pitchFamily="18" charset="0"/>
                <a:ea typeface="+mj-ea"/>
                <a:cs typeface="Times New Roman" pitchFamily="18" charset="0"/>
              </a:rPr>
              <a:t>?</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362200"/>
            <a:ext cx="7888698" cy="1569660"/>
          </a:xfrm>
          <a:prstGeom prst="rect">
            <a:avLst/>
          </a:prstGeom>
          <a:noFill/>
        </p:spPr>
        <p:txBody>
          <a:bodyPr wrap="none" rtlCol="0">
            <a:spAutoFit/>
          </a:bodyPr>
          <a:lstStyle/>
          <a:p>
            <a:pPr algn="ctr"/>
            <a:r>
              <a:rPr lang="en-US" sz="3200" b="1" dirty="0" err="1" smtClean="0">
                <a:solidFill>
                  <a:srgbClr val="FF0000"/>
                </a:solidFill>
                <a:latin typeface="Times New Roman" pitchFamily="18" charset="0"/>
                <a:cs typeface="Times New Roman" pitchFamily="18" charset="0"/>
              </a:rPr>
              <a:t>Nhiệm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vụ</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về</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nhà</a:t>
            </a:r>
            <a:endParaRPr lang="en-US" sz="3200" b="1" dirty="0" smtClean="0">
              <a:solidFill>
                <a:srgbClr val="FF0000"/>
              </a:solidFill>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SGK </a:t>
            </a:r>
            <a:r>
              <a:rPr lang="en-US" sz="3200" dirty="0" err="1" smtClean="0">
                <a:latin typeface="Times New Roman" pitchFamily="18" charset="0"/>
                <a:cs typeface="Times New Roman" pitchFamily="18" charset="0"/>
              </a:rPr>
              <a:t>gửi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azota</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phần</a:t>
            </a:r>
            <a:r>
              <a:rPr lang="en-US" sz="3200" smtClean="0">
                <a:latin typeface="Times New Roman" pitchFamily="18" charset="0"/>
                <a:cs typeface="Times New Roman" pitchFamily="18" charset="0"/>
              </a:rPr>
              <a:t> </a:t>
            </a:r>
            <a:r>
              <a:rPr lang="en-US" sz="3200" smtClean="0">
                <a:latin typeface="Times New Roman" pitchFamily="18" charset="0"/>
                <a:cs typeface="Times New Roman" pitchFamily="18" charset="0"/>
              </a:rPr>
              <a:t>III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286000"/>
            <a:ext cx="3795013"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KIỂM TRA BÀI CŨ</a:t>
            </a:r>
            <a:endParaRPr lang="en-US" sz="3200" b="1" dirty="0">
              <a:solidFill>
                <a:srgbClr val="FF0000"/>
              </a:solidFill>
              <a:latin typeface="Times New Roman" pitchFamily="18" charset="0"/>
              <a:cs typeface="Times New Roman" pitchFamily="18" charset="0"/>
            </a:endParaRPr>
          </a:p>
        </p:txBody>
      </p:sp>
      <p:sp>
        <p:nvSpPr>
          <p:cNvPr id="3" name="TextBox 2"/>
          <p:cNvSpPr txBox="1"/>
          <p:nvPr/>
        </p:nvSpPr>
        <p:spPr>
          <a:xfrm>
            <a:off x="1295400" y="3048000"/>
            <a:ext cx="6415539" cy="461665"/>
          </a:xfrm>
          <a:prstGeom prst="rect">
            <a:avLst/>
          </a:prstGeom>
          <a:noFill/>
        </p:spPr>
        <p:txBody>
          <a:bodyPr wrap="none" rtlCol="0">
            <a:spAutoFit/>
          </a:bodyPr>
          <a:lstStyle/>
          <a:p>
            <a:r>
              <a:rPr lang="en-US" sz="2400" dirty="0" err="1" smtClean="0">
                <a:latin typeface="Times New Roman" pitchFamily="18" charset="0"/>
                <a:cs typeface="Times New Roman" pitchFamily="18" charset="0"/>
              </a:rPr>
              <a:t>Hãy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lạnh</a:t>
            </a:r>
            <a:endParaRPr lang="en-US" sz="2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py of KJ027038"/>
          <p:cNvPicPr>
            <a:picLocks noChangeAspect="1" noChangeArrowheads="1"/>
          </p:cNvPicPr>
          <p:nvPr/>
        </p:nvPicPr>
        <p:blipFill>
          <a:blip r:embed="rId2"/>
          <a:srcRect/>
          <a:stretch>
            <a:fillRect/>
          </a:stretch>
        </p:blipFill>
        <p:spPr bwMode="auto">
          <a:xfrm>
            <a:off x="-7938" y="0"/>
            <a:ext cx="9144001" cy="6858000"/>
          </a:xfrm>
          <a:prstGeom prst="rect">
            <a:avLst/>
          </a:prstGeom>
          <a:noFill/>
          <a:ln w="9525">
            <a:noFill/>
            <a:miter lim="800000"/>
            <a:headEnd/>
            <a:tailEnd/>
          </a:ln>
        </p:spPr>
      </p:pic>
      <p:grpSp>
        <p:nvGrpSpPr>
          <p:cNvPr id="2" name="Group 10"/>
          <p:cNvGrpSpPr>
            <a:grpSpLocks/>
          </p:cNvGrpSpPr>
          <p:nvPr/>
        </p:nvGrpSpPr>
        <p:grpSpPr bwMode="auto">
          <a:xfrm>
            <a:off x="457200" y="2930525"/>
            <a:ext cx="1371600" cy="1641475"/>
            <a:chOff x="457200" y="2931115"/>
            <a:chExt cx="1760414" cy="1853722"/>
          </a:xfrm>
        </p:grpSpPr>
        <p:sp>
          <p:nvSpPr>
            <p:cNvPr id="2065" name="Flowchart: Stored Data 1"/>
            <p:cNvSpPr>
              <a:spLocks/>
            </p:cNvSpPr>
            <p:nvPr/>
          </p:nvSpPr>
          <p:spPr bwMode="auto">
            <a:xfrm>
              <a:off x="457200" y="3561786"/>
              <a:ext cx="980204" cy="772465"/>
            </a:xfrm>
            <a:custGeom>
              <a:avLst/>
              <a:gdLst>
                <a:gd name="T0" fmla="*/ 2147483647 w 11711"/>
                <a:gd name="T1" fmla="*/ 0 h 10000"/>
                <a:gd name="T2" fmla="*/ 2147483647 w 11711"/>
                <a:gd name="T3" fmla="*/ 0 h 10000"/>
                <a:gd name="T4" fmla="*/ 2147483647 w 11711"/>
                <a:gd name="T5" fmla="*/ 2147483647 h 10000"/>
                <a:gd name="T6" fmla="*/ 2147483647 w 11711"/>
                <a:gd name="T7" fmla="*/ 2147483647 h 10000"/>
                <a:gd name="T8" fmla="*/ 2147483647 w 11711"/>
                <a:gd name="T9" fmla="*/ 2147483647 h 10000"/>
                <a:gd name="T10" fmla="*/ 0 w 11711"/>
                <a:gd name="T11" fmla="*/ 2147483647 h 10000"/>
                <a:gd name="T12" fmla="*/ 2147483647 w 11711"/>
                <a:gd name="T13" fmla="*/ 0 h 10000"/>
                <a:gd name="T14" fmla="*/ 0 60000 65536"/>
                <a:gd name="T15" fmla="*/ 0 60000 65536"/>
                <a:gd name="T16" fmla="*/ 0 60000 65536"/>
                <a:gd name="T17" fmla="*/ 0 60000 65536"/>
                <a:gd name="T18" fmla="*/ 0 60000 65536"/>
                <a:gd name="T19" fmla="*/ 0 60000 65536"/>
                <a:gd name="T20" fmla="*/ 0 60000 65536"/>
                <a:gd name="T21" fmla="*/ 0 w 11711"/>
                <a:gd name="T22" fmla="*/ 0 h 10000"/>
                <a:gd name="T23" fmla="*/ 11711 w 11711"/>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w="9525" algn="ctr">
              <a:noFill/>
              <a:round/>
              <a:headEnd/>
              <a:tailEnd/>
            </a:ln>
          </p:spPr>
          <p:txBody>
            <a:bodyPr/>
            <a:lstStyle/>
            <a:p>
              <a:endParaRPr lang="en-US"/>
            </a:p>
          </p:txBody>
        </p:sp>
        <p:sp>
          <p:nvSpPr>
            <p:cNvPr id="4" name="Teardrop 3"/>
            <p:cNvSpPr/>
            <p:nvPr/>
          </p:nvSpPr>
          <p:spPr bwMode="auto">
            <a:xfrm rot="12707390">
              <a:off x="1547272" y="3379307"/>
              <a:ext cx="670342" cy="1005743"/>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2067" name="Isosceles Triangle 4"/>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w="9525" algn="ctr">
              <a:noFill/>
              <a:round/>
              <a:headEnd/>
              <a:tailEnd/>
            </a:ln>
          </p:spPr>
          <p:txBody>
            <a:bodyPr/>
            <a:lstStyle/>
            <a:p>
              <a:endParaRPr lang="vi-VN" altLang="en-US">
                <a:latin typeface="Tahoma" pitchFamily="34" charset="0"/>
              </a:endParaRPr>
            </a:p>
          </p:txBody>
        </p:sp>
        <p:sp>
          <p:nvSpPr>
            <p:cNvPr id="2068" name="Isosceles Triangle 5"/>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w="9525" algn="ctr">
              <a:noFill/>
              <a:round/>
              <a:headEnd/>
              <a:tailEnd/>
            </a:ln>
          </p:spPr>
          <p:txBody>
            <a:bodyPr/>
            <a:lstStyle/>
            <a:p>
              <a:endParaRPr lang="vi-VN" altLang="en-US">
                <a:latin typeface="Tahoma" pitchFamily="34" charset="0"/>
              </a:endParaRPr>
            </a:p>
          </p:txBody>
        </p:sp>
        <p:sp>
          <p:nvSpPr>
            <p:cNvPr id="2069" name="Flowchart: Stored Data 1"/>
            <p:cNvSpPr>
              <a:spLocks/>
            </p:cNvSpPr>
            <p:nvPr/>
          </p:nvSpPr>
          <p:spPr bwMode="auto">
            <a:xfrm rot="2642607">
              <a:off x="852141" y="2931115"/>
              <a:ext cx="1099802" cy="719989"/>
            </a:xfrm>
            <a:custGeom>
              <a:avLst/>
              <a:gdLst>
                <a:gd name="T0" fmla="*/ 2147483647 w 15367"/>
                <a:gd name="T1" fmla="*/ 2147483647 h 11046"/>
                <a:gd name="T2" fmla="*/ 2147483647 w 15367"/>
                <a:gd name="T3" fmla="*/ 0 h 11046"/>
                <a:gd name="T4" fmla="*/ 2147483647 w 15367"/>
                <a:gd name="T5" fmla="*/ 2147483647 h 11046"/>
                <a:gd name="T6" fmla="*/ 2147483647 w 15367"/>
                <a:gd name="T7" fmla="*/ 2147483647 h 11046"/>
                <a:gd name="T8" fmla="*/ 2147483647 w 15367"/>
                <a:gd name="T9" fmla="*/ 2147483647 h 11046"/>
                <a:gd name="T10" fmla="*/ 0 w 15367"/>
                <a:gd name="T11" fmla="*/ 2147483647 h 11046"/>
                <a:gd name="T12" fmla="*/ 2147483647 w 15367"/>
                <a:gd name="T13" fmla="*/ 2147483647 h 11046"/>
                <a:gd name="T14" fmla="*/ 0 60000 65536"/>
                <a:gd name="T15" fmla="*/ 0 60000 65536"/>
                <a:gd name="T16" fmla="*/ 0 60000 65536"/>
                <a:gd name="T17" fmla="*/ 0 60000 65536"/>
                <a:gd name="T18" fmla="*/ 0 60000 65536"/>
                <a:gd name="T19" fmla="*/ 0 60000 65536"/>
                <a:gd name="T20" fmla="*/ 0 60000 65536"/>
                <a:gd name="T21" fmla="*/ 0 w 15367"/>
                <a:gd name="T22" fmla="*/ 0 h 11046"/>
                <a:gd name="T23" fmla="*/ 15367 w 15367"/>
                <a:gd name="T24" fmla="*/ 11046 h 1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w="9525" algn="ctr">
              <a:noFill/>
              <a:round/>
              <a:headEnd/>
              <a:tailEnd/>
            </a:ln>
          </p:spPr>
          <p:txBody>
            <a:bodyPr/>
            <a:lstStyle/>
            <a:p>
              <a:endParaRPr lang="en-US"/>
            </a:p>
          </p:txBody>
        </p:sp>
        <p:sp>
          <p:nvSpPr>
            <p:cNvPr id="2070" name="Flowchart: Stored Data 1"/>
            <p:cNvSpPr>
              <a:spLocks/>
            </p:cNvSpPr>
            <p:nvPr/>
          </p:nvSpPr>
          <p:spPr bwMode="auto">
            <a:xfrm rot="18957393" flipV="1">
              <a:off x="820564" y="4106573"/>
              <a:ext cx="1221243" cy="678264"/>
            </a:xfrm>
            <a:custGeom>
              <a:avLst/>
              <a:gdLst>
                <a:gd name="T0" fmla="*/ 2147483647 w 16332"/>
                <a:gd name="T1" fmla="*/ 2147483647 h 10225"/>
                <a:gd name="T2" fmla="*/ 2147483647 w 16332"/>
                <a:gd name="T3" fmla="*/ 0 h 10225"/>
                <a:gd name="T4" fmla="*/ 2147483647 w 16332"/>
                <a:gd name="T5" fmla="*/ 2147483647 h 10225"/>
                <a:gd name="T6" fmla="*/ 2147483647 w 16332"/>
                <a:gd name="T7" fmla="*/ 2147483647 h 10225"/>
                <a:gd name="T8" fmla="*/ 2147483647 w 16332"/>
                <a:gd name="T9" fmla="*/ 2147483647 h 10225"/>
                <a:gd name="T10" fmla="*/ 0 w 16332"/>
                <a:gd name="T11" fmla="*/ 2147483647 h 10225"/>
                <a:gd name="T12" fmla="*/ 2147483647 w 16332"/>
                <a:gd name="T13" fmla="*/ 2147483647 h 10225"/>
                <a:gd name="T14" fmla="*/ 0 60000 65536"/>
                <a:gd name="T15" fmla="*/ 0 60000 65536"/>
                <a:gd name="T16" fmla="*/ 0 60000 65536"/>
                <a:gd name="T17" fmla="*/ 0 60000 65536"/>
                <a:gd name="T18" fmla="*/ 0 60000 65536"/>
                <a:gd name="T19" fmla="*/ 0 60000 65536"/>
                <a:gd name="T20" fmla="*/ 0 60000 65536"/>
                <a:gd name="T21" fmla="*/ 0 w 16332"/>
                <a:gd name="T22" fmla="*/ 0 h 10225"/>
                <a:gd name="T23" fmla="*/ 16332 w 16332"/>
                <a:gd name="T24" fmla="*/ 10225 h 10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w="9525" algn="ctr">
              <a:noFill/>
              <a:round/>
              <a:headEnd/>
              <a:tailEnd/>
            </a:ln>
          </p:spPr>
          <p:txBody>
            <a:bodyPr/>
            <a:lstStyle/>
            <a:p>
              <a:endParaRPr lang="en-US"/>
            </a:p>
          </p:txBody>
        </p:sp>
      </p:grpSp>
      <p:grpSp>
        <p:nvGrpSpPr>
          <p:cNvPr id="3" name="Group 13"/>
          <p:cNvGrpSpPr/>
          <p:nvPr/>
        </p:nvGrpSpPr>
        <p:grpSpPr>
          <a:xfrm>
            <a:off x="2438400" y="2895600"/>
            <a:ext cx="1371600" cy="1640885"/>
            <a:chOff x="457200" y="2931115"/>
            <a:chExt cx="1760414" cy="1853722"/>
          </a:xfrm>
          <a:solidFill>
            <a:schemeClr val="tx1">
              <a:lumMod val="75000"/>
              <a:alpha val="71000"/>
            </a:schemeClr>
          </a:solidFill>
        </p:grpSpPr>
        <p:sp>
          <p:nvSpPr>
            <p:cNvPr id="15"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16" name="Teardrop 15"/>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7" name="Isosceles Triangle 16"/>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8" name="Isosceles Triangle 17"/>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19"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0"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grpSp>
        <p:nvGrpSpPr>
          <p:cNvPr id="5" name="Group 20"/>
          <p:cNvGrpSpPr/>
          <p:nvPr/>
        </p:nvGrpSpPr>
        <p:grpSpPr>
          <a:xfrm>
            <a:off x="4220531" y="2904832"/>
            <a:ext cx="1371600" cy="1640885"/>
            <a:chOff x="457200" y="2931115"/>
            <a:chExt cx="1760414" cy="1853722"/>
          </a:xfrm>
          <a:solidFill>
            <a:srgbClr val="E81F10">
              <a:alpha val="33000"/>
            </a:srgbClr>
          </a:solidFill>
        </p:grpSpPr>
        <p:sp>
          <p:nvSpPr>
            <p:cNvPr id="22"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3" name="Teardrop 22"/>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4" name="Isosceles Triangle 23"/>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5" name="Isosceles Triangle 24"/>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26"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27"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grpSp>
        <p:nvGrpSpPr>
          <p:cNvPr id="6" name="Group 27"/>
          <p:cNvGrpSpPr>
            <a:grpSpLocks/>
          </p:cNvGrpSpPr>
          <p:nvPr/>
        </p:nvGrpSpPr>
        <p:grpSpPr bwMode="auto">
          <a:xfrm>
            <a:off x="5800725" y="2722563"/>
            <a:ext cx="1371600" cy="1641475"/>
            <a:chOff x="457200" y="2931115"/>
            <a:chExt cx="1760414" cy="1853722"/>
          </a:xfrm>
        </p:grpSpPr>
        <p:sp>
          <p:nvSpPr>
            <p:cNvPr id="2059" name="Flowchart: Stored Data 1"/>
            <p:cNvSpPr>
              <a:spLocks/>
            </p:cNvSpPr>
            <p:nvPr/>
          </p:nvSpPr>
          <p:spPr bwMode="auto">
            <a:xfrm>
              <a:off x="457200" y="3561786"/>
              <a:ext cx="980204" cy="772465"/>
            </a:xfrm>
            <a:custGeom>
              <a:avLst/>
              <a:gdLst>
                <a:gd name="T0" fmla="*/ 2147483647 w 11711"/>
                <a:gd name="T1" fmla="*/ 0 h 10000"/>
                <a:gd name="T2" fmla="*/ 2147483647 w 11711"/>
                <a:gd name="T3" fmla="*/ 0 h 10000"/>
                <a:gd name="T4" fmla="*/ 2147483647 w 11711"/>
                <a:gd name="T5" fmla="*/ 2147483647 h 10000"/>
                <a:gd name="T6" fmla="*/ 2147483647 w 11711"/>
                <a:gd name="T7" fmla="*/ 2147483647 h 10000"/>
                <a:gd name="T8" fmla="*/ 2147483647 w 11711"/>
                <a:gd name="T9" fmla="*/ 2147483647 h 10000"/>
                <a:gd name="T10" fmla="*/ 0 w 11711"/>
                <a:gd name="T11" fmla="*/ 2147483647 h 10000"/>
                <a:gd name="T12" fmla="*/ 2147483647 w 11711"/>
                <a:gd name="T13" fmla="*/ 0 h 10000"/>
                <a:gd name="T14" fmla="*/ 0 60000 65536"/>
                <a:gd name="T15" fmla="*/ 0 60000 65536"/>
                <a:gd name="T16" fmla="*/ 0 60000 65536"/>
                <a:gd name="T17" fmla="*/ 0 60000 65536"/>
                <a:gd name="T18" fmla="*/ 0 60000 65536"/>
                <a:gd name="T19" fmla="*/ 0 60000 65536"/>
                <a:gd name="T20" fmla="*/ 0 60000 65536"/>
                <a:gd name="T21" fmla="*/ 0 w 11711"/>
                <a:gd name="T22" fmla="*/ 0 h 10000"/>
                <a:gd name="T23" fmla="*/ 11711 w 11711"/>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solidFill>
              <a:srgbClr val="00B0F0">
                <a:alpha val="23137"/>
              </a:srgbClr>
            </a:solidFill>
            <a:ln w="9525" algn="ctr">
              <a:noFill/>
              <a:round/>
              <a:headEnd/>
              <a:tailEnd/>
            </a:ln>
          </p:spPr>
          <p:txBody>
            <a:bodyPr/>
            <a:lstStyle/>
            <a:p>
              <a:endParaRPr lang="en-US"/>
            </a:p>
          </p:txBody>
        </p:sp>
        <p:sp>
          <p:nvSpPr>
            <p:cNvPr id="30" name="Teardrop 29"/>
            <p:cNvSpPr/>
            <p:nvPr/>
          </p:nvSpPr>
          <p:spPr bwMode="auto">
            <a:xfrm rot="12707390">
              <a:off x="1547272" y="3379307"/>
              <a:ext cx="670342" cy="1005742"/>
            </a:xfrm>
            <a:prstGeom prst="teardrop">
              <a:avLst>
                <a:gd name="adj" fmla="val 103779"/>
              </a:avLst>
            </a:prstGeom>
            <a:solidFill>
              <a:srgbClr val="00B0F0">
                <a:alpha val="56000"/>
              </a:srgbClr>
            </a:solidFill>
            <a:ln w="9525" cap="flat" cmpd="sng" algn="ctr">
              <a:noFill/>
              <a:prstDash val="solid"/>
              <a:round/>
              <a:headEnd type="none" w="med" len="med"/>
              <a:tailEnd type="none" w="med" len="med"/>
            </a:ln>
            <a:effectLst/>
          </p:spPr>
          <p:txBody>
            <a:bodyPr/>
            <a:lstStyle/>
            <a:p>
              <a:pPr>
                <a:defRPr/>
              </a:pPr>
              <a:endParaRPr lang="vi-VN"/>
            </a:p>
          </p:txBody>
        </p:sp>
        <p:sp>
          <p:nvSpPr>
            <p:cNvPr id="2061" name="Isosceles Triangle 30"/>
            <p:cNvSpPr>
              <a:spLocks noChangeArrowheads="1"/>
            </p:cNvSpPr>
            <p:nvPr/>
          </p:nvSpPr>
          <p:spPr bwMode="auto">
            <a:xfrm rot="10800000">
              <a:off x="1212222" y="3552616"/>
              <a:ext cx="450364" cy="551760"/>
            </a:xfrm>
            <a:prstGeom prst="triangle">
              <a:avLst>
                <a:gd name="adj" fmla="val 50000"/>
              </a:avLst>
            </a:prstGeom>
            <a:solidFill>
              <a:srgbClr val="00B0F0">
                <a:alpha val="79999"/>
              </a:srgbClr>
            </a:solidFill>
            <a:ln w="9525" algn="ctr">
              <a:noFill/>
              <a:round/>
              <a:headEnd/>
              <a:tailEnd/>
            </a:ln>
          </p:spPr>
          <p:txBody>
            <a:bodyPr/>
            <a:lstStyle/>
            <a:p>
              <a:endParaRPr lang="vi-VN" altLang="en-US">
                <a:latin typeface="Tahoma" pitchFamily="34" charset="0"/>
              </a:endParaRPr>
            </a:p>
          </p:txBody>
        </p:sp>
        <p:sp>
          <p:nvSpPr>
            <p:cNvPr id="2062" name="Isosceles Triangle 31"/>
            <p:cNvSpPr>
              <a:spLocks noChangeArrowheads="1"/>
            </p:cNvSpPr>
            <p:nvPr/>
          </p:nvSpPr>
          <p:spPr bwMode="auto">
            <a:xfrm>
              <a:off x="1212222" y="4126210"/>
              <a:ext cx="483473" cy="208040"/>
            </a:xfrm>
            <a:prstGeom prst="triangle">
              <a:avLst>
                <a:gd name="adj" fmla="val 50000"/>
              </a:avLst>
            </a:prstGeom>
            <a:solidFill>
              <a:srgbClr val="00B0F0">
                <a:alpha val="79999"/>
              </a:srgbClr>
            </a:solidFill>
            <a:ln w="9525" algn="ctr">
              <a:noFill/>
              <a:round/>
              <a:headEnd/>
              <a:tailEnd/>
            </a:ln>
          </p:spPr>
          <p:txBody>
            <a:bodyPr/>
            <a:lstStyle/>
            <a:p>
              <a:endParaRPr lang="vi-VN" altLang="en-US">
                <a:latin typeface="Tahoma" pitchFamily="34" charset="0"/>
              </a:endParaRPr>
            </a:p>
          </p:txBody>
        </p:sp>
        <p:sp>
          <p:nvSpPr>
            <p:cNvPr id="2063" name="Flowchart: Stored Data 1"/>
            <p:cNvSpPr>
              <a:spLocks/>
            </p:cNvSpPr>
            <p:nvPr/>
          </p:nvSpPr>
          <p:spPr bwMode="auto">
            <a:xfrm rot="2642607">
              <a:off x="852141" y="2931115"/>
              <a:ext cx="1099802" cy="719989"/>
            </a:xfrm>
            <a:custGeom>
              <a:avLst/>
              <a:gdLst>
                <a:gd name="T0" fmla="*/ 2147483647 w 15367"/>
                <a:gd name="T1" fmla="*/ 2147483647 h 11046"/>
                <a:gd name="T2" fmla="*/ 2147483647 w 15367"/>
                <a:gd name="T3" fmla="*/ 0 h 11046"/>
                <a:gd name="T4" fmla="*/ 2147483647 w 15367"/>
                <a:gd name="T5" fmla="*/ 2147483647 h 11046"/>
                <a:gd name="T6" fmla="*/ 2147483647 w 15367"/>
                <a:gd name="T7" fmla="*/ 2147483647 h 11046"/>
                <a:gd name="T8" fmla="*/ 2147483647 w 15367"/>
                <a:gd name="T9" fmla="*/ 2147483647 h 11046"/>
                <a:gd name="T10" fmla="*/ 0 w 15367"/>
                <a:gd name="T11" fmla="*/ 2147483647 h 11046"/>
                <a:gd name="T12" fmla="*/ 2147483647 w 15367"/>
                <a:gd name="T13" fmla="*/ 2147483647 h 11046"/>
                <a:gd name="T14" fmla="*/ 0 60000 65536"/>
                <a:gd name="T15" fmla="*/ 0 60000 65536"/>
                <a:gd name="T16" fmla="*/ 0 60000 65536"/>
                <a:gd name="T17" fmla="*/ 0 60000 65536"/>
                <a:gd name="T18" fmla="*/ 0 60000 65536"/>
                <a:gd name="T19" fmla="*/ 0 60000 65536"/>
                <a:gd name="T20" fmla="*/ 0 60000 65536"/>
                <a:gd name="T21" fmla="*/ 0 w 15367"/>
                <a:gd name="T22" fmla="*/ 0 h 11046"/>
                <a:gd name="T23" fmla="*/ 15367 w 15367"/>
                <a:gd name="T24" fmla="*/ 11046 h 110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solidFill>
              <a:srgbClr val="00B0F0">
                <a:alpha val="23137"/>
              </a:srgbClr>
            </a:solidFill>
            <a:ln w="9525" algn="ctr">
              <a:noFill/>
              <a:round/>
              <a:headEnd/>
              <a:tailEnd/>
            </a:ln>
          </p:spPr>
          <p:txBody>
            <a:bodyPr/>
            <a:lstStyle/>
            <a:p>
              <a:endParaRPr lang="en-US"/>
            </a:p>
          </p:txBody>
        </p:sp>
        <p:sp>
          <p:nvSpPr>
            <p:cNvPr id="2064" name="Flowchart: Stored Data 1"/>
            <p:cNvSpPr>
              <a:spLocks/>
            </p:cNvSpPr>
            <p:nvPr/>
          </p:nvSpPr>
          <p:spPr bwMode="auto">
            <a:xfrm rot="18957393" flipV="1">
              <a:off x="820564" y="4106573"/>
              <a:ext cx="1221243" cy="678264"/>
            </a:xfrm>
            <a:custGeom>
              <a:avLst/>
              <a:gdLst>
                <a:gd name="T0" fmla="*/ 2147483647 w 16332"/>
                <a:gd name="T1" fmla="*/ 2147483647 h 10225"/>
                <a:gd name="T2" fmla="*/ 2147483647 w 16332"/>
                <a:gd name="T3" fmla="*/ 0 h 10225"/>
                <a:gd name="T4" fmla="*/ 2147483647 w 16332"/>
                <a:gd name="T5" fmla="*/ 2147483647 h 10225"/>
                <a:gd name="T6" fmla="*/ 2147483647 w 16332"/>
                <a:gd name="T7" fmla="*/ 2147483647 h 10225"/>
                <a:gd name="T8" fmla="*/ 2147483647 w 16332"/>
                <a:gd name="T9" fmla="*/ 2147483647 h 10225"/>
                <a:gd name="T10" fmla="*/ 0 w 16332"/>
                <a:gd name="T11" fmla="*/ 2147483647 h 10225"/>
                <a:gd name="T12" fmla="*/ 2147483647 w 16332"/>
                <a:gd name="T13" fmla="*/ 2147483647 h 10225"/>
                <a:gd name="T14" fmla="*/ 0 60000 65536"/>
                <a:gd name="T15" fmla="*/ 0 60000 65536"/>
                <a:gd name="T16" fmla="*/ 0 60000 65536"/>
                <a:gd name="T17" fmla="*/ 0 60000 65536"/>
                <a:gd name="T18" fmla="*/ 0 60000 65536"/>
                <a:gd name="T19" fmla="*/ 0 60000 65536"/>
                <a:gd name="T20" fmla="*/ 0 60000 65536"/>
                <a:gd name="T21" fmla="*/ 0 w 16332"/>
                <a:gd name="T22" fmla="*/ 0 h 10225"/>
                <a:gd name="T23" fmla="*/ 16332 w 16332"/>
                <a:gd name="T24" fmla="*/ 10225 h 10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solidFill>
              <a:srgbClr val="00B0F0">
                <a:alpha val="23137"/>
              </a:srgbClr>
            </a:solidFill>
            <a:ln w="9525" algn="ctr">
              <a:noFill/>
              <a:round/>
              <a:headEnd/>
              <a:tailEnd/>
            </a:ln>
          </p:spPr>
          <p:txBody>
            <a:bodyPr/>
            <a:lstStyle/>
            <a:p>
              <a:endParaRPr lang="en-US"/>
            </a:p>
          </p:txBody>
        </p:sp>
      </p:grpSp>
      <p:grpSp>
        <p:nvGrpSpPr>
          <p:cNvPr id="7" name="Group 34"/>
          <p:cNvGrpSpPr/>
          <p:nvPr/>
        </p:nvGrpSpPr>
        <p:grpSpPr>
          <a:xfrm>
            <a:off x="7568703" y="2696577"/>
            <a:ext cx="1371600" cy="1640885"/>
            <a:chOff x="457200" y="2931115"/>
            <a:chExt cx="1760414" cy="1853722"/>
          </a:xfrm>
          <a:solidFill>
            <a:srgbClr val="FFFF00">
              <a:alpha val="21000"/>
            </a:srgbClr>
          </a:solidFill>
        </p:grpSpPr>
        <p:sp>
          <p:nvSpPr>
            <p:cNvPr id="36" name="Flowchart: Stored Data 1"/>
            <p:cNvSpPr/>
            <p:nvPr/>
          </p:nvSpPr>
          <p:spPr bwMode="auto">
            <a:xfrm>
              <a:off x="457200" y="3561786"/>
              <a:ext cx="980204" cy="77246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1" h="10000">
                  <a:moveTo>
                    <a:pt x="1667" y="0"/>
                  </a:moveTo>
                  <a:lnTo>
                    <a:pt x="10000" y="0"/>
                  </a:lnTo>
                  <a:cubicBezTo>
                    <a:pt x="9079" y="0"/>
                    <a:pt x="11711" y="2520"/>
                    <a:pt x="11711" y="5281"/>
                  </a:cubicBezTo>
                  <a:cubicBezTo>
                    <a:pt x="11711" y="8042"/>
                    <a:pt x="9079" y="10000"/>
                    <a:pt x="10000" y="10000"/>
                  </a:cubicBezTo>
                  <a:lnTo>
                    <a:pt x="1667" y="10000"/>
                  </a:lnTo>
                  <a:cubicBezTo>
                    <a:pt x="746" y="10000"/>
                    <a:pt x="0" y="7761"/>
                    <a:pt x="0" y="5000"/>
                  </a:cubicBezTo>
                  <a:cubicBezTo>
                    <a:pt x="0" y="2239"/>
                    <a:pt x="746" y="0"/>
                    <a:pt x="1667" y="0"/>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37" name="Teardrop 36"/>
            <p:cNvSpPr/>
            <p:nvPr/>
          </p:nvSpPr>
          <p:spPr bwMode="auto">
            <a:xfrm rot="12707390">
              <a:off x="1548021" y="3379452"/>
              <a:ext cx="669593" cy="1005127"/>
            </a:xfrm>
            <a:prstGeom prst="teardrop">
              <a:avLst>
                <a:gd name="adj" fmla="val 103779"/>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8" name="Isosceles Triangle 37"/>
            <p:cNvSpPr/>
            <p:nvPr/>
          </p:nvSpPr>
          <p:spPr bwMode="auto">
            <a:xfrm rot="10800000">
              <a:off x="1212222" y="3552616"/>
              <a:ext cx="450364" cy="55176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39" name="Isosceles Triangle 38"/>
            <p:cNvSpPr/>
            <p:nvPr/>
          </p:nvSpPr>
          <p:spPr bwMode="auto">
            <a:xfrm>
              <a:off x="1212222" y="4126210"/>
              <a:ext cx="483473" cy="208040"/>
            </a:xfrm>
            <a:prstGeom prst="triangle">
              <a:avLst/>
            </a:prstGeom>
            <a:grpFill/>
            <a:ln w="9525" cap="flat" cmpd="sng" algn="ctr">
              <a:noFill/>
              <a:prstDash val="solid"/>
              <a:round/>
              <a:headEnd type="none" w="med" len="med"/>
              <a:tailEnd type="none" w="med" len="med"/>
            </a:ln>
            <a:effectLst/>
          </p:spPr>
          <p:txBody>
            <a:bodyPr/>
            <a:lstStyle/>
            <a:p>
              <a:pPr>
                <a:defRPr/>
              </a:pPr>
              <a:endParaRPr lang="vi-VN"/>
            </a:p>
          </p:txBody>
        </p:sp>
        <p:sp>
          <p:nvSpPr>
            <p:cNvPr id="40" name="Flowchart: Stored Data 1"/>
            <p:cNvSpPr/>
            <p:nvPr/>
          </p:nvSpPr>
          <p:spPr bwMode="auto">
            <a:xfrm rot="2642607">
              <a:off x="852141" y="2931115"/>
              <a:ext cx="1099802" cy="719989"/>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67" h="11046">
                  <a:moveTo>
                    <a:pt x="1667" y="1046"/>
                  </a:moveTo>
                  <a:lnTo>
                    <a:pt x="15367" y="0"/>
                  </a:lnTo>
                  <a:cubicBezTo>
                    <a:pt x="14446" y="0"/>
                    <a:pt x="14244" y="3073"/>
                    <a:pt x="13349" y="4914"/>
                  </a:cubicBezTo>
                  <a:cubicBezTo>
                    <a:pt x="12454" y="6755"/>
                    <a:pt x="9079" y="11046"/>
                    <a:pt x="10000" y="11046"/>
                  </a:cubicBezTo>
                  <a:lnTo>
                    <a:pt x="1667" y="11046"/>
                  </a:lnTo>
                  <a:cubicBezTo>
                    <a:pt x="746" y="11046"/>
                    <a:pt x="0" y="8807"/>
                    <a:pt x="0" y="6046"/>
                  </a:cubicBezTo>
                  <a:cubicBezTo>
                    <a:pt x="0" y="3285"/>
                    <a:pt x="746" y="1046"/>
                    <a:pt x="1667" y="1046"/>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sp>
          <p:nvSpPr>
            <p:cNvPr id="41" name="Flowchart: Stored Data 1"/>
            <p:cNvSpPr/>
            <p:nvPr/>
          </p:nvSpPr>
          <p:spPr bwMode="auto">
            <a:xfrm rot="18957393" flipV="1">
              <a:off x="820564" y="4106573"/>
              <a:ext cx="1221243" cy="6782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1711"/>
                <a:gd name="connsiteY0" fmla="*/ 0 h 10000"/>
                <a:gd name="connsiteX1" fmla="*/ 10000 w 11711"/>
                <a:gd name="connsiteY1" fmla="*/ 0 h 10000"/>
                <a:gd name="connsiteX2" fmla="*/ 11711 w 11711"/>
                <a:gd name="connsiteY2" fmla="*/ 5281 h 10000"/>
                <a:gd name="connsiteX3" fmla="*/ 10000 w 11711"/>
                <a:gd name="connsiteY3" fmla="*/ 10000 h 10000"/>
                <a:gd name="connsiteX4" fmla="*/ 1667 w 11711"/>
                <a:gd name="connsiteY4" fmla="*/ 10000 h 10000"/>
                <a:gd name="connsiteX5" fmla="*/ 0 w 11711"/>
                <a:gd name="connsiteY5" fmla="*/ 5000 h 10000"/>
                <a:gd name="connsiteX6" fmla="*/ 1667 w 11711"/>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9598 w 10000"/>
                <a:gd name="connsiteY2" fmla="*/ 5621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510"/>
                <a:gd name="connsiteY0" fmla="*/ 606 h 10606"/>
                <a:gd name="connsiteX1" fmla="*/ 14510 w 14510"/>
                <a:gd name="connsiteY1" fmla="*/ 0 h 10606"/>
                <a:gd name="connsiteX2" fmla="*/ 9598 w 14510"/>
                <a:gd name="connsiteY2" fmla="*/ 6227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2371 w 14510"/>
                <a:gd name="connsiteY2" fmla="*/ 4845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4510"/>
                <a:gd name="connsiteY0" fmla="*/ 606 h 10606"/>
                <a:gd name="connsiteX1" fmla="*/ 14510 w 14510"/>
                <a:gd name="connsiteY1" fmla="*/ 0 h 10606"/>
                <a:gd name="connsiteX2" fmla="*/ 13349 w 14510"/>
                <a:gd name="connsiteY2" fmla="*/ 4474 h 10606"/>
                <a:gd name="connsiteX3" fmla="*/ 10000 w 14510"/>
                <a:gd name="connsiteY3" fmla="*/ 10606 h 10606"/>
                <a:gd name="connsiteX4" fmla="*/ 1667 w 14510"/>
                <a:gd name="connsiteY4" fmla="*/ 10606 h 10606"/>
                <a:gd name="connsiteX5" fmla="*/ 0 w 14510"/>
                <a:gd name="connsiteY5" fmla="*/ 5606 h 10606"/>
                <a:gd name="connsiteX6" fmla="*/ 1667 w 14510"/>
                <a:gd name="connsiteY6" fmla="*/ 606 h 10606"/>
                <a:gd name="connsiteX0" fmla="*/ 1667 w 15367"/>
                <a:gd name="connsiteY0" fmla="*/ 1046 h 11046"/>
                <a:gd name="connsiteX1" fmla="*/ 15367 w 15367"/>
                <a:gd name="connsiteY1" fmla="*/ 0 h 11046"/>
                <a:gd name="connsiteX2" fmla="*/ 13349 w 15367"/>
                <a:gd name="connsiteY2" fmla="*/ 4914 h 11046"/>
                <a:gd name="connsiteX3" fmla="*/ 10000 w 15367"/>
                <a:gd name="connsiteY3" fmla="*/ 11046 h 11046"/>
                <a:gd name="connsiteX4" fmla="*/ 1667 w 15367"/>
                <a:gd name="connsiteY4" fmla="*/ 11046 h 11046"/>
                <a:gd name="connsiteX5" fmla="*/ 0 w 15367"/>
                <a:gd name="connsiteY5" fmla="*/ 6046 h 11046"/>
                <a:gd name="connsiteX6" fmla="*/ 1667 w 15367"/>
                <a:gd name="connsiteY6" fmla="*/ 1046 h 11046"/>
                <a:gd name="connsiteX0" fmla="*/ 1667 w 16332"/>
                <a:gd name="connsiteY0" fmla="*/ 225 h 10225"/>
                <a:gd name="connsiteX1" fmla="*/ 16332 w 16332"/>
                <a:gd name="connsiteY1" fmla="*/ 0 h 10225"/>
                <a:gd name="connsiteX2" fmla="*/ 13349 w 16332"/>
                <a:gd name="connsiteY2" fmla="*/ 4093 h 10225"/>
                <a:gd name="connsiteX3" fmla="*/ 10000 w 16332"/>
                <a:gd name="connsiteY3" fmla="*/ 10225 h 10225"/>
                <a:gd name="connsiteX4" fmla="*/ 1667 w 16332"/>
                <a:gd name="connsiteY4" fmla="*/ 10225 h 10225"/>
                <a:gd name="connsiteX5" fmla="*/ 0 w 16332"/>
                <a:gd name="connsiteY5" fmla="*/ 5225 h 10225"/>
                <a:gd name="connsiteX6" fmla="*/ 1667 w 16332"/>
                <a:gd name="connsiteY6" fmla="*/ 225 h 1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2" h="10225">
                  <a:moveTo>
                    <a:pt x="1667" y="225"/>
                  </a:moveTo>
                  <a:lnTo>
                    <a:pt x="16332" y="0"/>
                  </a:lnTo>
                  <a:cubicBezTo>
                    <a:pt x="15411" y="0"/>
                    <a:pt x="14404" y="2389"/>
                    <a:pt x="13349" y="4093"/>
                  </a:cubicBezTo>
                  <a:cubicBezTo>
                    <a:pt x="12294" y="5797"/>
                    <a:pt x="9079" y="10225"/>
                    <a:pt x="10000" y="10225"/>
                  </a:cubicBezTo>
                  <a:lnTo>
                    <a:pt x="1667" y="10225"/>
                  </a:lnTo>
                  <a:cubicBezTo>
                    <a:pt x="746" y="10225"/>
                    <a:pt x="0" y="7986"/>
                    <a:pt x="0" y="5225"/>
                  </a:cubicBezTo>
                  <a:cubicBezTo>
                    <a:pt x="0" y="2464"/>
                    <a:pt x="746" y="225"/>
                    <a:pt x="1667" y="225"/>
                  </a:cubicBezTo>
                  <a:close/>
                </a:path>
              </a:pathLst>
            </a:custGeom>
            <a:grpFill/>
            <a:ln w="9525" cap="flat" cmpd="sng" algn="ctr">
              <a:noFill/>
              <a:prstDash val="solid"/>
              <a:round/>
              <a:headEnd type="none" w="med" len="med"/>
              <a:tailEnd type="none" w="med" len="med"/>
            </a:ln>
            <a:effectLst/>
          </p:spPr>
          <p:txBody>
            <a:bodyPr/>
            <a:lstStyle/>
            <a:p>
              <a:pPr>
                <a:defRPr/>
              </a:pPr>
              <a:endParaRPr lang="vi-VN"/>
            </a:p>
          </p:txBody>
        </p:sp>
      </p:grpSp>
      <p:sp>
        <p:nvSpPr>
          <p:cNvPr id="13" name="Rectangle 12"/>
          <p:cNvSpPr>
            <a:spLocks noChangeArrowheads="1"/>
          </p:cNvSpPr>
          <p:nvPr/>
        </p:nvSpPr>
        <p:spPr bwMode="auto">
          <a:xfrm>
            <a:off x="-7938" y="20638"/>
            <a:ext cx="9144001" cy="2227262"/>
          </a:xfrm>
          <a:prstGeom prst="rect">
            <a:avLst/>
          </a:prstGeom>
          <a:solidFill>
            <a:srgbClr val="00B0F0">
              <a:alpha val="36078"/>
            </a:srgbClr>
          </a:solidFill>
          <a:ln w="9525" algn="ctr">
            <a:noFill/>
            <a:round/>
            <a:headEnd/>
            <a:tailEnd/>
          </a:ln>
        </p:spPr>
        <p:txBody>
          <a:bodyPr/>
          <a:lstStyle/>
          <a:p>
            <a:endParaRPr lang="vi-VN" altLang="en-US">
              <a:latin typeface="Tahoma" pitchFamily="34" charset="0"/>
            </a:endParaRPr>
          </a:p>
        </p:txBody>
      </p:sp>
      <p:sp>
        <p:nvSpPr>
          <p:cNvPr id="16384" name="Rectangle 16383"/>
          <p:cNvSpPr/>
          <p:nvPr/>
        </p:nvSpPr>
        <p:spPr bwMode="auto">
          <a:xfrm>
            <a:off x="1166813" y="128588"/>
            <a:ext cx="6907212" cy="1936750"/>
          </a:xfrm>
          <a:prstGeom prst="rect">
            <a:avLst/>
          </a:prstGeom>
          <a:noFill/>
          <a:ln w="9525" cap="flat" cmpd="sng" algn="ctr">
            <a:solidFill>
              <a:schemeClr val="accent2">
                <a:lumMod val="50000"/>
              </a:schemeClr>
            </a:solidFill>
            <a:prstDash val="dash"/>
            <a:round/>
            <a:headEnd type="none" w="med" len="med"/>
            <a:tailEnd type="none" w="med" len="med"/>
          </a:ln>
          <a:effectLst/>
        </p:spPr>
        <p:txBody>
          <a:bodyPr/>
          <a:lstStyle/>
          <a:p>
            <a:pPr>
              <a:defRPr/>
            </a:pPr>
            <a:endParaRPr lang="vi-VN"/>
          </a:p>
        </p:txBody>
      </p:sp>
      <p:sp>
        <p:nvSpPr>
          <p:cNvPr id="45" name="Rectangle 44"/>
          <p:cNvSpPr>
            <a:spLocks noChangeArrowheads="1"/>
          </p:cNvSpPr>
          <p:nvPr/>
        </p:nvSpPr>
        <p:spPr bwMode="auto">
          <a:xfrm>
            <a:off x="1514475" y="647700"/>
            <a:ext cx="6399213" cy="1231106"/>
          </a:xfrm>
          <a:prstGeom prst="rect">
            <a:avLst/>
          </a:prstGeom>
          <a:noFill/>
          <a:ln w="9525">
            <a:noFill/>
            <a:miter lim="800000"/>
            <a:headEnd/>
            <a:tailEnd/>
          </a:ln>
        </p:spPr>
        <p:txBody>
          <a:bodyPr>
            <a:spAutoFit/>
          </a:bodyPr>
          <a:lstStyle/>
          <a:p>
            <a:pPr algn="ctr" eaLnBrk="1" hangingPunct="1"/>
            <a:r>
              <a:rPr lang="en-US" altLang="vi-VN" sz="2800" b="1" dirty="0" err="1" smtClean="0">
                <a:solidFill>
                  <a:srgbClr val="FF0000"/>
                </a:solidFill>
                <a:latin typeface="Times New Roman" pitchFamily="18" charset="0"/>
                <a:cs typeface="Times New Roman" pitchFamily="18" charset="0"/>
              </a:rPr>
              <a:t>Tiết</a:t>
            </a:r>
            <a:r>
              <a:rPr lang="en-US" altLang="vi-VN" sz="2800" b="1" dirty="0" smtClean="0">
                <a:solidFill>
                  <a:srgbClr val="FF0000"/>
                </a:solidFill>
                <a:latin typeface="Times New Roman" pitchFamily="18" charset="0"/>
                <a:cs typeface="Times New Roman" pitchFamily="18" charset="0"/>
              </a:rPr>
              <a:t> </a:t>
            </a:r>
            <a:r>
              <a:rPr lang="en-US" altLang="vi-VN" sz="2800" b="1" dirty="0" smtClean="0">
                <a:solidFill>
                  <a:srgbClr val="FF0000"/>
                </a:solidFill>
                <a:latin typeface="Times New Roman" pitchFamily="18" charset="0"/>
                <a:cs typeface="Times New Roman" pitchFamily="18" charset="0"/>
              </a:rPr>
              <a:t>12.BÀI </a:t>
            </a:r>
            <a:r>
              <a:rPr lang="en-US" altLang="vi-VN" sz="2800" b="1" dirty="0">
                <a:solidFill>
                  <a:srgbClr val="FF0000"/>
                </a:solidFill>
                <a:latin typeface="Times New Roman" pitchFamily="18" charset="0"/>
                <a:cs typeface="Times New Roman" pitchFamily="18" charset="0"/>
              </a:rPr>
              <a:t>5: </a:t>
            </a:r>
            <a:r>
              <a:rPr lang="en-US" altLang="en-US" sz="2800" b="1" dirty="0">
                <a:solidFill>
                  <a:srgbClr val="FF0000"/>
                </a:solidFill>
                <a:latin typeface="Times New Roman" pitchFamily="18" charset="0"/>
                <a:cs typeface="Times New Roman" pitchFamily="18" charset="0"/>
              </a:rPr>
              <a:t>PHƯƠNG PHÁP BẢO QUẢN VÀ CHẾ BIẾN THỰC PHẨM</a:t>
            </a:r>
          </a:p>
          <a:p>
            <a:pPr algn="ctr" eaLnBrk="1" hangingPunct="1"/>
            <a:endParaRPr lang="en-US" altLang="vi-VN"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0-#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0-#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45">
                                            <p:txEl>
                                              <p:pRg st="0" end="0"/>
                                            </p:txEl>
                                          </p:spTgt>
                                        </p:tgtEl>
                                        <p:attrNameLst>
                                          <p:attrName>style.visibility</p:attrName>
                                        </p:attrNameLst>
                                      </p:cBhvr>
                                      <p:to>
                                        <p:strVal val="visible"/>
                                      </p:to>
                                    </p:set>
                                    <p:anim calcmode="lin" valueType="num">
                                      <p:cBhvr>
                                        <p:cTn id="3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11125" y="4579938"/>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66" name="Text Box 6"/>
          <p:cNvSpPr txBox="1">
            <a:spLocks noChangeArrowheads="1"/>
          </p:cNvSpPr>
          <p:nvPr/>
        </p:nvSpPr>
        <p:spPr bwMode="auto">
          <a:xfrm>
            <a:off x="4419600" y="457200"/>
            <a:ext cx="4059238" cy="452437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ea typeface="+mj-ea"/>
                <a:cs typeface="Times New Roman" pitchFamily="18" charset="0"/>
              </a:rPr>
              <a:t>N</a:t>
            </a:r>
            <a:r>
              <a:rPr lang="vi-VN" sz="3200" dirty="0" smtClean="0">
                <a:solidFill>
                  <a:schemeClr val="bg1"/>
                </a:solidFill>
                <a:ea typeface="+mj-ea"/>
                <a:cs typeface="Times New Roman" pitchFamily="18" charset="0"/>
              </a:rPr>
              <a:t>gôi </a:t>
            </a:r>
            <a:r>
              <a:rPr lang="vi-VN" sz="3200" dirty="0">
                <a:solidFill>
                  <a:schemeClr val="bg1"/>
                </a:solidFill>
                <a:ea typeface="+mj-ea"/>
                <a:cs typeface="Times New Roman" pitchFamily="18" charset="0"/>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ea typeface="+mj-ea"/>
                <a:cs typeface="Times New Roman" pitchFamily="18" charset="0"/>
              </a:rPr>
              <a:t>.</a:t>
            </a:r>
            <a:endParaRPr lang="en-US" altLang="vi-VN" sz="3200" dirty="0">
              <a:solidFill>
                <a:schemeClr val="bg1"/>
              </a:solidFill>
              <a:ea typeface="+mj-ea"/>
              <a:cs typeface="Times New Roman" pitchFamily="18" charset="0"/>
            </a:endParaRPr>
          </a:p>
        </p:txBody>
      </p:sp>
      <p:sp>
        <p:nvSpPr>
          <p:cNvPr id="9" name="Text Box 5"/>
          <p:cNvSpPr txBox="1">
            <a:spLocks noChangeArrowheads="1"/>
          </p:cNvSpPr>
          <p:nvPr/>
        </p:nvSpPr>
        <p:spPr bwMode="auto">
          <a:xfrm>
            <a:off x="533400" y="609600"/>
            <a:ext cx="2405062" cy="584200"/>
          </a:xfrm>
          <a:prstGeom prst="rect">
            <a:avLst/>
          </a:prstGeom>
          <a:noFill/>
          <a:ln w="9525">
            <a:noFill/>
            <a:miter lim="800000"/>
            <a:headEnd/>
            <a:tailEnd/>
          </a:ln>
        </p:spPr>
        <p:txBody>
          <a:bodyPr>
            <a:spAutoFit/>
          </a:bodyPr>
          <a:lstStyle/>
          <a:p>
            <a:pPr>
              <a:spcBef>
                <a:spcPct val="50000"/>
              </a:spcBef>
            </a:pPr>
            <a:r>
              <a:rPr lang="en-US" altLang="en-US" sz="3200" dirty="0">
                <a:solidFill>
                  <a:srgbClr val="92D050"/>
                </a:solidFill>
                <a:latin typeface="Times New Roman" pitchFamily="18" charset="0"/>
                <a:cs typeface="Times New Roman" pitchFamily="18" charset="0"/>
              </a:rPr>
              <a:t>2. </a:t>
            </a:r>
            <a:r>
              <a:rPr lang="en-US" altLang="en-US" sz="3200" dirty="0" err="1">
                <a:solidFill>
                  <a:srgbClr val="92D050"/>
                </a:solidFill>
                <a:latin typeface="Times New Roman" pitchFamily="18" charset="0"/>
                <a:cs typeface="Times New Roman" pitchFamily="18" charset="0"/>
              </a:rPr>
              <a:t>Làm</a:t>
            </a:r>
            <a:r>
              <a:rPr lang="en-US" altLang="en-US" sz="3200" dirty="0">
                <a:solidFill>
                  <a:srgbClr val="92D050"/>
                </a:solidFill>
                <a:latin typeface="Times New Roman" pitchFamily="18" charset="0"/>
                <a:cs typeface="Times New Roman" pitchFamily="18" charset="0"/>
              </a:rPr>
              <a:t> </a:t>
            </a:r>
            <a:r>
              <a:rPr lang="en-US" altLang="en-US" sz="3200" dirty="0" err="1">
                <a:solidFill>
                  <a:srgbClr val="92D050"/>
                </a:solidFill>
                <a:latin typeface="Times New Roman" pitchFamily="18" charset="0"/>
                <a:cs typeface="Times New Roman" pitchFamily="18" charset="0"/>
              </a:rPr>
              <a:t>khô</a:t>
            </a:r>
            <a:endParaRPr lang="en-US" altLang="vi-VN" sz="3200" dirty="0">
              <a:solidFill>
                <a:srgbClr val="92D050"/>
              </a:solidFill>
              <a:latin typeface="Times New Roman" pitchFamily="18" charset="0"/>
              <a:cs typeface="Times New Roman" pitchFamily="18" charset="0"/>
            </a:endParaRPr>
          </a:p>
        </p:txBody>
      </p:sp>
      <p:sp>
        <p:nvSpPr>
          <p:cNvPr id="10" name="Text Box 5"/>
          <p:cNvSpPr txBox="1">
            <a:spLocks noChangeArrowheads="1"/>
          </p:cNvSpPr>
          <p:nvPr/>
        </p:nvSpPr>
        <p:spPr bwMode="auto">
          <a:xfrm>
            <a:off x="304800" y="1143000"/>
            <a:ext cx="9056687" cy="954088"/>
          </a:xfrm>
          <a:prstGeom prst="rect">
            <a:avLst/>
          </a:prstGeom>
          <a:noFill/>
          <a:ln w="9525">
            <a:noFill/>
            <a:miter lim="800000"/>
            <a:headEnd/>
            <a:tailEnd/>
          </a:ln>
        </p:spPr>
        <p:txBody>
          <a:bodyPr>
            <a:spAutoFit/>
          </a:bodyPr>
          <a:lstStyle/>
          <a:p>
            <a:pPr>
              <a:spcBef>
                <a:spcPct val="50000"/>
              </a:spcBef>
            </a:pPr>
            <a:r>
              <a:rPr lang="vi-VN" altLang="en-US" sz="2800" dirty="0">
                <a:solidFill>
                  <a:srgbClr val="0070C0"/>
                </a:solidFill>
                <a:latin typeface="Times New Roman" pitchFamily="18" charset="0"/>
                <a:cs typeface="Times New Roman" pitchFamily="18" charset="0"/>
              </a:rPr>
              <a:t>Làm khô là phương pháp làm bay hơi nước có trong thực phẩm để ngăn chặn vi khuẩn làm hỏng thực phẩm</a:t>
            </a:r>
            <a:endParaRPr lang="en-US" altLang="vi-VN" sz="2800" dirty="0">
              <a:solidFill>
                <a:srgbClr val="0070C0"/>
              </a:solidFill>
              <a:latin typeface="Times New Roman" pitchFamily="18" charset="0"/>
              <a:cs typeface="Times New Roman" pitchFamily="18" charset="0"/>
            </a:endParaRPr>
          </a:p>
        </p:txBody>
      </p:sp>
      <p:pic>
        <p:nvPicPr>
          <p:cNvPr id="11271" name="Picture 12" descr="Screen Clipping"/>
          <p:cNvPicPr>
            <a:picLocks noChangeAspect="1"/>
          </p:cNvPicPr>
          <p:nvPr/>
        </p:nvPicPr>
        <p:blipFill>
          <a:blip r:embed="rId2"/>
          <a:srcRect b="23717"/>
          <a:stretch>
            <a:fillRect/>
          </a:stretch>
        </p:blipFill>
        <p:spPr bwMode="auto">
          <a:xfrm>
            <a:off x="381000" y="2016125"/>
            <a:ext cx="3648075" cy="2870200"/>
          </a:xfrm>
          <a:prstGeom prst="rect">
            <a:avLst/>
          </a:prstGeom>
          <a:noFill/>
          <a:ln w="9525">
            <a:noFill/>
            <a:miter lim="800000"/>
            <a:headEnd/>
            <a:tailEnd/>
          </a:ln>
        </p:spPr>
      </p:pic>
      <p:pic>
        <p:nvPicPr>
          <p:cNvPr id="11272" name="Picture 3"/>
          <p:cNvPicPr>
            <a:picLocks noChangeAspect="1"/>
          </p:cNvPicPr>
          <p:nvPr/>
        </p:nvPicPr>
        <p:blipFill>
          <a:blip r:embed="rId3"/>
          <a:srcRect/>
          <a:stretch>
            <a:fillRect/>
          </a:stretch>
        </p:blipFill>
        <p:spPr bwMode="auto">
          <a:xfrm>
            <a:off x="4391025" y="2162175"/>
            <a:ext cx="3694113" cy="2787650"/>
          </a:xfrm>
          <a:prstGeom prst="rect">
            <a:avLst/>
          </a:prstGeom>
          <a:noFill/>
          <a:ln w="9525">
            <a:noFill/>
            <a:miter lim="800000"/>
            <a:headEnd/>
            <a:tailEnd/>
          </a:ln>
        </p:spPr>
      </p:pic>
      <p:sp>
        <p:nvSpPr>
          <p:cNvPr id="8" name="TextBox 7"/>
          <p:cNvSpPr txBox="1"/>
          <p:nvPr/>
        </p:nvSpPr>
        <p:spPr>
          <a:xfrm>
            <a:off x="609600" y="152400"/>
            <a:ext cx="7539243" cy="584775"/>
          </a:xfrm>
          <a:prstGeom prst="rect">
            <a:avLst/>
          </a:prstGeom>
          <a:noFill/>
        </p:spPr>
        <p:txBody>
          <a:bodyPr wrap="none" rtlCol="0">
            <a:spAutoFit/>
          </a:bodyPr>
          <a:lstStyle/>
          <a:p>
            <a:r>
              <a:rPr lang="en-US" sz="3200" dirty="0" smtClean="0">
                <a:solidFill>
                  <a:srgbClr val="FF0000"/>
                </a:solidFill>
                <a:latin typeface="Times New Roman" pitchFamily="18" charset="0"/>
                <a:cs typeface="Times New Roman" pitchFamily="18" charset="0"/>
              </a:rPr>
              <a:t>II. </a:t>
            </a:r>
            <a:r>
              <a:rPr lang="en-US" sz="3200" dirty="0" err="1" smtClean="0">
                <a:solidFill>
                  <a:srgbClr val="FF0000"/>
                </a:solidFill>
                <a:latin typeface="Times New Roman" pitchFamily="18" charset="0"/>
                <a:cs typeface="Times New Roman" pitchFamily="18" charset="0"/>
              </a:rPr>
              <a:t>Một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số</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a:t>
            </a:r>
            <a:r>
              <a:rPr lang="en-US" sz="3200" dirty="0" err="1" smtClean="0">
                <a:solidFill>
                  <a:srgbClr val="FF0000"/>
                </a:solidFill>
                <a:latin typeface="Times New Roman" pitchFamily="18" charset="0"/>
                <a:cs typeface="Times New Roman" pitchFamily="18" charset="0"/>
              </a:rPr>
              <a:t>hương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pháp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bảo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quản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thực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phẩm</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utoUpdateAnimBg="0"/>
      <p:bldP spid="9" grpId="0" autoUpdateAnimBg="0"/>
      <p:bldP spid="1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11125" y="4579938"/>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66" name="Text Box 6"/>
          <p:cNvSpPr txBox="1">
            <a:spLocks noChangeArrowheads="1"/>
          </p:cNvSpPr>
          <p:nvPr/>
        </p:nvSpPr>
        <p:spPr bwMode="auto">
          <a:xfrm>
            <a:off x="4454525" y="933450"/>
            <a:ext cx="4059238" cy="452437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ea typeface="+mj-ea"/>
                <a:cs typeface="Times New Roman" pitchFamily="18" charset="0"/>
              </a:rPr>
              <a:t>N</a:t>
            </a:r>
            <a:r>
              <a:rPr lang="vi-VN" sz="3200" dirty="0" smtClean="0">
                <a:solidFill>
                  <a:schemeClr val="bg1"/>
                </a:solidFill>
                <a:ea typeface="+mj-ea"/>
                <a:cs typeface="Times New Roman" pitchFamily="18" charset="0"/>
              </a:rPr>
              <a:t>gôi </a:t>
            </a:r>
            <a:r>
              <a:rPr lang="vi-VN" sz="3200" dirty="0">
                <a:solidFill>
                  <a:schemeClr val="bg1"/>
                </a:solidFill>
                <a:ea typeface="+mj-ea"/>
                <a:cs typeface="Times New Roman" pitchFamily="18" charset="0"/>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ea typeface="+mj-ea"/>
                <a:cs typeface="Times New Roman" pitchFamily="18" charset="0"/>
              </a:rPr>
              <a:t>.</a:t>
            </a:r>
            <a:endParaRPr lang="en-US" altLang="vi-VN" sz="3200" dirty="0">
              <a:solidFill>
                <a:schemeClr val="bg1"/>
              </a:solidFill>
              <a:ea typeface="+mj-ea"/>
              <a:cs typeface="Times New Roman" pitchFamily="18" charset="0"/>
            </a:endParaRPr>
          </a:p>
        </p:txBody>
      </p:sp>
      <p:sp>
        <p:nvSpPr>
          <p:cNvPr id="2"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8936038" y="-14288"/>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9" name="Text Box 5"/>
          <p:cNvSpPr txBox="1">
            <a:spLocks noChangeArrowheads="1"/>
          </p:cNvSpPr>
          <p:nvPr/>
        </p:nvSpPr>
        <p:spPr bwMode="auto">
          <a:xfrm>
            <a:off x="547688" y="381000"/>
            <a:ext cx="2405062" cy="584200"/>
          </a:xfrm>
          <a:prstGeom prst="rect">
            <a:avLst/>
          </a:prstGeom>
          <a:noFill/>
          <a:ln w="9525">
            <a:noFill/>
            <a:miter lim="800000"/>
            <a:headEnd/>
            <a:tailEnd/>
          </a:ln>
        </p:spPr>
        <p:txBody>
          <a:bodyPr>
            <a:spAutoFit/>
          </a:bodyPr>
          <a:lstStyle/>
          <a:p>
            <a:r>
              <a:rPr lang="en-US" altLang="en-US" sz="3200">
                <a:solidFill>
                  <a:srgbClr val="92D050"/>
                </a:solidFill>
                <a:latin typeface="Times New Roman" pitchFamily="18" charset="0"/>
                <a:cs typeface="Times New Roman" pitchFamily="18" charset="0"/>
              </a:rPr>
              <a:t>3.Ướp</a:t>
            </a:r>
          </a:p>
        </p:txBody>
      </p:sp>
      <p:sp>
        <p:nvSpPr>
          <p:cNvPr id="10" name="Text Box 5"/>
          <p:cNvSpPr txBox="1">
            <a:spLocks noChangeArrowheads="1"/>
          </p:cNvSpPr>
          <p:nvPr/>
        </p:nvSpPr>
        <p:spPr bwMode="auto">
          <a:xfrm>
            <a:off x="87313" y="788987"/>
            <a:ext cx="9056687" cy="2062163"/>
          </a:xfrm>
          <a:prstGeom prst="rect">
            <a:avLst/>
          </a:prstGeom>
          <a:noFill/>
          <a:ln w="9525">
            <a:noFill/>
            <a:miter lim="800000"/>
            <a:headEnd/>
            <a:tailEnd/>
          </a:ln>
        </p:spPr>
        <p:txBody>
          <a:bodyPr>
            <a:spAutoFit/>
          </a:bodyPr>
          <a:lstStyle/>
          <a:p>
            <a:pPr>
              <a:spcBef>
                <a:spcPct val="50000"/>
              </a:spcBef>
            </a:pPr>
            <a:r>
              <a:rPr lang="en-US" altLang="en-US" sz="3200">
                <a:solidFill>
                  <a:srgbClr val="0070C0"/>
                </a:solidFill>
                <a:latin typeface="Times New Roman" pitchFamily="18" charset="0"/>
                <a:cs typeface="Times New Roman" pitchFamily="18" charset="0"/>
              </a:rPr>
              <a:t>Ướp là </a:t>
            </a:r>
            <a:r>
              <a:rPr lang="vi-VN" altLang="en-US" sz="3200">
                <a:solidFill>
                  <a:srgbClr val="0070C0"/>
                </a:solidFill>
                <a:latin typeface="Times New Roman" pitchFamily="18" charset="0"/>
                <a:cs typeface="Times New Roman" pitchFamily="18" charset="0"/>
              </a:rPr>
              <a:t> phương pháp trộn một số chất  đảm bảo an toàn vệ sinh thực phẩm vào thực phẩm để diệt và ngăn ngừa sự phát triển của vi khuẩn làm hỏng thực phẩm</a:t>
            </a:r>
            <a:endParaRPr lang="en-US" altLang="vi-VN" sz="3200">
              <a:solidFill>
                <a:srgbClr val="0070C0"/>
              </a:solidFill>
              <a:latin typeface="Times New Roman" pitchFamily="18" charset="0"/>
              <a:cs typeface="Times New Roman" pitchFamily="18" charset="0"/>
            </a:endParaRPr>
          </a:p>
        </p:txBody>
      </p:sp>
      <p:pic>
        <p:nvPicPr>
          <p:cNvPr id="12297" name="Picture 10" descr="Screen Clipping"/>
          <p:cNvPicPr>
            <a:picLocks noChangeAspect="1"/>
          </p:cNvPicPr>
          <p:nvPr/>
        </p:nvPicPr>
        <p:blipFill>
          <a:blip r:embed="rId2"/>
          <a:srcRect b="21426"/>
          <a:stretch>
            <a:fillRect/>
          </a:stretch>
        </p:blipFill>
        <p:spPr bwMode="auto">
          <a:xfrm>
            <a:off x="334963" y="2809875"/>
            <a:ext cx="3697287" cy="2814637"/>
          </a:xfrm>
          <a:prstGeom prst="rect">
            <a:avLst/>
          </a:prstGeom>
          <a:noFill/>
          <a:ln w="9525">
            <a:noFill/>
            <a:miter lim="800000"/>
            <a:headEnd/>
            <a:tailEnd/>
          </a:ln>
        </p:spPr>
      </p:pic>
      <p:pic>
        <p:nvPicPr>
          <p:cNvPr id="12298" name="Picture 4"/>
          <p:cNvPicPr>
            <a:picLocks noChangeAspect="1"/>
          </p:cNvPicPr>
          <p:nvPr/>
        </p:nvPicPr>
        <p:blipFill>
          <a:blip r:embed="rId3"/>
          <a:srcRect/>
          <a:stretch>
            <a:fillRect/>
          </a:stretch>
        </p:blipFill>
        <p:spPr bwMode="auto">
          <a:xfrm>
            <a:off x="4186238" y="2955925"/>
            <a:ext cx="4397375" cy="2668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utoUpdateAnimBg="0"/>
      <p:bldP spid="9" grpId="0" autoUpdateAnimBg="0"/>
      <p:bldP spid="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ea typeface="+mj-ea"/>
                <a:cs typeface="Times New Roman" pitchFamily="18" charset="0"/>
              </a:rPr>
              <a:t>N</a:t>
            </a:r>
            <a:r>
              <a:rPr lang="vi-VN" sz="3200" dirty="0" smtClean="0">
                <a:solidFill>
                  <a:schemeClr val="bg1"/>
                </a:solidFill>
                <a:ea typeface="+mj-ea"/>
                <a:cs typeface="Times New Roman" pitchFamily="18" charset="0"/>
              </a:rPr>
              <a:t>gôi </a:t>
            </a:r>
            <a:r>
              <a:rPr lang="vi-VN" sz="3200" dirty="0">
                <a:solidFill>
                  <a:schemeClr val="bg1"/>
                </a:solidFill>
                <a:ea typeface="+mj-ea"/>
                <a:cs typeface="Times New Roman" pitchFamily="18" charset="0"/>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ea typeface="+mj-ea"/>
                <a:cs typeface="Times New Roman" pitchFamily="18" charset="0"/>
              </a:rPr>
              <a:t>.</a:t>
            </a:r>
            <a:endParaRPr lang="en-US" altLang="vi-VN" sz="3200" dirty="0">
              <a:solidFill>
                <a:schemeClr val="bg1"/>
              </a:solidFill>
              <a:ea typeface="+mj-ea"/>
              <a:cs typeface="Times New Roman" pitchFamily="18" charset="0"/>
            </a:endParaRPr>
          </a:p>
        </p:txBody>
      </p:sp>
      <p:sp>
        <p:nvSpPr>
          <p:cNvPr id="13315" name="Rectangle 10"/>
          <p:cNvSpPr>
            <a:spLocks noChangeArrowheads="1"/>
          </p:cNvSpPr>
          <p:nvPr/>
        </p:nvSpPr>
        <p:spPr bwMode="auto">
          <a:xfrm>
            <a:off x="477838" y="533400"/>
            <a:ext cx="8689975" cy="584200"/>
          </a:xfrm>
          <a:prstGeom prst="rect">
            <a:avLst/>
          </a:prstGeom>
          <a:noFill/>
          <a:ln w="9525">
            <a:noFill/>
            <a:miter lim="800000"/>
            <a:headEnd/>
            <a:tailEnd/>
          </a:ln>
        </p:spPr>
        <p:txBody>
          <a:bodyPr wrap="none">
            <a:spAutoFit/>
          </a:bodyPr>
          <a:lstStyle/>
          <a:p>
            <a:r>
              <a:rPr lang="en-US" altLang="en-US" sz="3200">
                <a:solidFill>
                  <a:srgbClr val="FF3300"/>
                </a:solidFill>
                <a:latin typeface="Times New Roman" pitchFamily="18" charset="0"/>
                <a:cs typeface="Times New Roman" pitchFamily="18" charset="0"/>
              </a:rPr>
              <a:t>III. </a:t>
            </a:r>
            <a:r>
              <a:rPr lang="en-US" altLang="en-US" sz="2800">
                <a:solidFill>
                  <a:srgbClr val="FF3300"/>
                </a:solidFill>
                <a:latin typeface="Times New Roman" pitchFamily="18" charset="0"/>
                <a:cs typeface="Times New Roman" pitchFamily="18" charset="0"/>
              </a:rPr>
              <a:t>MỘT SỐ PHƯƠNG PHÁP CHẾ BIẾN THỰC PHẨM</a:t>
            </a:r>
          </a:p>
        </p:txBody>
      </p:sp>
      <p:sp>
        <p:nvSpPr>
          <p:cNvPr id="2"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8936038" y="-14288"/>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9" name="Text Box 5"/>
          <p:cNvSpPr txBox="1">
            <a:spLocks noChangeArrowheads="1"/>
          </p:cNvSpPr>
          <p:nvPr/>
        </p:nvSpPr>
        <p:spPr bwMode="auto">
          <a:xfrm>
            <a:off x="398463" y="1179513"/>
            <a:ext cx="4078287" cy="954087"/>
          </a:xfrm>
          <a:prstGeom prst="rect">
            <a:avLst/>
          </a:prstGeom>
          <a:noFill/>
          <a:ln w="9525">
            <a:noFill/>
            <a:miter lim="800000"/>
            <a:headEnd/>
            <a:tailEnd/>
          </a:ln>
        </p:spPr>
        <p:txBody>
          <a:bodyPr>
            <a:spAutoFit/>
          </a:bodyPr>
          <a:lstStyle/>
          <a:p>
            <a:pPr>
              <a:spcBef>
                <a:spcPct val="50000"/>
              </a:spcBef>
            </a:pPr>
            <a:r>
              <a:rPr lang="en-US" altLang="en-US" sz="2800">
                <a:solidFill>
                  <a:srgbClr val="92D050"/>
                </a:solidFill>
                <a:latin typeface="Times New Roman" pitchFamily="18" charset="0"/>
                <a:cs typeface="Times New Roman" pitchFamily="18" charset="0"/>
              </a:rPr>
              <a:t>1. Chế biến thực phẩm có sử dụng nhiệt</a:t>
            </a:r>
            <a:endParaRPr lang="en-US" altLang="vi-VN" sz="2800">
              <a:solidFill>
                <a:srgbClr val="92D050"/>
              </a:solidFill>
              <a:latin typeface="Times New Roman" pitchFamily="18" charset="0"/>
              <a:cs typeface="Times New Roman" pitchFamily="18" charset="0"/>
            </a:endParaRPr>
          </a:p>
        </p:txBody>
      </p:sp>
      <p:sp>
        <p:nvSpPr>
          <p:cNvPr id="10" name="Text Box 5"/>
          <p:cNvSpPr txBox="1">
            <a:spLocks noChangeArrowheads="1"/>
          </p:cNvSpPr>
          <p:nvPr/>
        </p:nvSpPr>
        <p:spPr bwMode="auto">
          <a:xfrm>
            <a:off x="620713" y="2249488"/>
            <a:ext cx="3646487" cy="523875"/>
          </a:xfrm>
          <a:prstGeom prst="rect">
            <a:avLst/>
          </a:prstGeom>
          <a:noFill/>
          <a:ln w="9525">
            <a:noFill/>
            <a:miter lim="800000"/>
            <a:headEnd/>
            <a:tailEnd/>
          </a:ln>
        </p:spPr>
        <p:txBody>
          <a:bodyPr>
            <a:spAutoFit/>
          </a:bodyPr>
          <a:lstStyle/>
          <a:p>
            <a:pPr>
              <a:spcBef>
                <a:spcPct val="50000"/>
              </a:spcBef>
            </a:pPr>
            <a:r>
              <a:rPr lang="en-US" altLang="en-US" sz="2800">
                <a:solidFill>
                  <a:srgbClr val="0070C0"/>
                </a:solidFill>
                <a:latin typeface="Times New Roman" pitchFamily="18" charset="0"/>
                <a:cs typeface="Times New Roman" pitchFamily="18" charset="0"/>
              </a:rPr>
              <a:t>a) Luộc</a:t>
            </a:r>
            <a:endParaRPr lang="en-US" altLang="vi-VN" sz="2800">
              <a:solidFill>
                <a:srgbClr val="0070C0"/>
              </a:solidFill>
              <a:latin typeface="Times New Roman" pitchFamily="18" charset="0"/>
              <a:cs typeface="Times New Roman" pitchFamily="18" charset="0"/>
            </a:endParaRPr>
          </a:p>
        </p:txBody>
      </p:sp>
      <p:sp>
        <p:nvSpPr>
          <p:cNvPr id="11" name="Text Box 5"/>
          <p:cNvSpPr txBox="1">
            <a:spLocks noChangeArrowheads="1"/>
          </p:cNvSpPr>
          <p:nvPr/>
        </p:nvSpPr>
        <p:spPr bwMode="auto">
          <a:xfrm>
            <a:off x="673100" y="2889250"/>
            <a:ext cx="3646488" cy="1878013"/>
          </a:xfrm>
          <a:prstGeom prst="rect">
            <a:avLst/>
          </a:prstGeom>
          <a:noFill/>
          <a:ln w="9525">
            <a:noFill/>
            <a:miter lim="800000"/>
            <a:headEnd/>
            <a:tailEnd/>
          </a:ln>
        </p:spPr>
        <p:txBody>
          <a:bodyPr>
            <a:spAutoFit/>
          </a:bodyPr>
          <a:lstStyle/>
          <a:p>
            <a:pPr>
              <a:spcBef>
                <a:spcPct val="50000"/>
              </a:spcBef>
            </a:pPr>
            <a:r>
              <a:rPr lang="vi-VN" altLang="en-US" sz="2800">
                <a:solidFill>
                  <a:srgbClr val="0070C0"/>
                </a:solidFill>
                <a:latin typeface="Times New Roman" pitchFamily="18" charset="0"/>
                <a:cs typeface="Times New Roman" pitchFamily="18" charset="0"/>
              </a:rPr>
              <a:t>Ưu điểm phù hợp chế biến nhiều loại thực phẩm đơn giản dễ thực hiện</a:t>
            </a:r>
            <a:r>
              <a:rPr lang="en-US" altLang="en-US" sz="2800">
                <a:solidFill>
                  <a:srgbClr val="0070C0"/>
                </a:solidFill>
                <a:latin typeface="Times New Roman" pitchFamily="18" charset="0"/>
                <a:cs typeface="Times New Roman" pitchFamily="18" charset="0"/>
              </a:rPr>
              <a:t>.</a:t>
            </a:r>
            <a:endParaRPr lang="en-US" altLang="vi-VN" sz="2800">
              <a:solidFill>
                <a:srgbClr val="0070C0"/>
              </a:solidFill>
              <a:latin typeface="Times New Roman" pitchFamily="18" charset="0"/>
              <a:cs typeface="Times New Roman" pitchFamily="18" charset="0"/>
            </a:endParaRPr>
          </a:p>
        </p:txBody>
      </p:sp>
      <p:sp>
        <p:nvSpPr>
          <p:cNvPr id="14" name="Text Box 5"/>
          <p:cNvSpPr txBox="1">
            <a:spLocks noChangeArrowheads="1"/>
          </p:cNvSpPr>
          <p:nvPr/>
        </p:nvSpPr>
        <p:spPr bwMode="auto">
          <a:xfrm>
            <a:off x="669925" y="4613275"/>
            <a:ext cx="3646488" cy="1816100"/>
          </a:xfrm>
          <a:prstGeom prst="rect">
            <a:avLst/>
          </a:prstGeom>
          <a:noFill/>
          <a:ln w="9525">
            <a:noFill/>
            <a:miter lim="800000"/>
            <a:headEnd/>
            <a:tailEnd/>
          </a:ln>
        </p:spPr>
        <p:txBody>
          <a:bodyPr>
            <a:spAutoFit/>
          </a:bodyPr>
          <a:lstStyle/>
          <a:p>
            <a:pPr>
              <a:spcBef>
                <a:spcPct val="50000"/>
              </a:spcBef>
            </a:pPr>
            <a:r>
              <a:rPr lang="vi-VN" altLang="en-US" sz="2800">
                <a:solidFill>
                  <a:srgbClr val="0070C0"/>
                </a:solidFill>
                <a:latin typeface="Times New Roman" pitchFamily="18" charset="0"/>
                <a:cs typeface="Times New Roman" pitchFamily="18" charset="0"/>
              </a:rPr>
              <a:t> </a:t>
            </a:r>
            <a:r>
              <a:rPr lang="en-US" altLang="en-US" sz="2800">
                <a:solidFill>
                  <a:srgbClr val="0070C0"/>
                </a:solidFill>
                <a:latin typeface="Times New Roman" pitchFamily="18" charset="0"/>
                <a:cs typeface="Times New Roman" pitchFamily="18" charset="0"/>
              </a:rPr>
              <a:t>H</a:t>
            </a:r>
            <a:r>
              <a:rPr lang="vi-VN" altLang="en-US" sz="2800">
                <a:solidFill>
                  <a:srgbClr val="0070C0"/>
                </a:solidFill>
                <a:latin typeface="Times New Roman" pitchFamily="18" charset="0"/>
                <a:cs typeface="Times New Roman" pitchFamily="18" charset="0"/>
              </a:rPr>
              <a:t>ạn chế một số loại vitamin trong thực phẩm có thể bị hòa tan vào trong nước</a:t>
            </a:r>
            <a:endParaRPr lang="en-US" altLang="vi-VN" sz="2800">
              <a:solidFill>
                <a:srgbClr val="0070C0"/>
              </a:solidFill>
              <a:latin typeface="Times New Roman" pitchFamily="18" charset="0"/>
              <a:cs typeface="Times New Roman" pitchFamily="18" charset="0"/>
            </a:endParaRPr>
          </a:p>
        </p:txBody>
      </p:sp>
      <p:pic>
        <p:nvPicPr>
          <p:cNvPr id="13322" name="Picture 2" descr="6 mẹo luộc rau vừa xanh vừa ngọt lại giòn"/>
          <p:cNvPicPr>
            <a:picLocks noChangeAspect="1" noChangeArrowheads="1"/>
          </p:cNvPicPr>
          <p:nvPr/>
        </p:nvPicPr>
        <p:blipFill>
          <a:blip r:embed="rId2"/>
          <a:srcRect/>
          <a:stretch>
            <a:fillRect/>
          </a:stretch>
        </p:blipFill>
        <p:spPr bwMode="auto">
          <a:xfrm>
            <a:off x="5795963" y="2998788"/>
            <a:ext cx="2727325" cy="2682875"/>
          </a:xfrm>
          <a:prstGeom prst="rect">
            <a:avLst/>
          </a:prstGeom>
          <a:noFill/>
          <a:ln w="9525">
            <a:noFill/>
            <a:miter lim="800000"/>
            <a:headEnd/>
            <a:tailEnd/>
          </a:ln>
        </p:spPr>
      </p:pic>
      <p:pic>
        <p:nvPicPr>
          <p:cNvPr id="13323" name="Picture 2"/>
          <p:cNvPicPr>
            <a:picLocks noChangeAspect="1"/>
          </p:cNvPicPr>
          <p:nvPr/>
        </p:nvPicPr>
        <p:blipFill>
          <a:blip r:embed="rId3"/>
          <a:srcRect b="24164"/>
          <a:stretch>
            <a:fillRect/>
          </a:stretch>
        </p:blipFill>
        <p:spPr bwMode="auto">
          <a:xfrm>
            <a:off x="5402263" y="1063625"/>
            <a:ext cx="3146425"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utoUpdateAnimBg="0"/>
      <p:bldP spid="9" grpId="0" autoUpdateAnimBg="0"/>
      <p:bldP spid="10" grpId="0" autoUpdateAnimBg="0"/>
      <p:bldP spid="11" grpId="0" autoUpdateAnimBg="0"/>
      <p:bldP spid="1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83112" y="1098550"/>
            <a:ext cx="4059238" cy="452437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ea typeface="+mj-ea"/>
                <a:cs typeface="Times New Roman" pitchFamily="18" charset="0"/>
              </a:rPr>
              <a:t>N</a:t>
            </a:r>
            <a:r>
              <a:rPr lang="vi-VN" sz="3200" dirty="0" smtClean="0">
                <a:solidFill>
                  <a:schemeClr val="bg1"/>
                </a:solidFill>
                <a:ea typeface="+mj-ea"/>
                <a:cs typeface="Times New Roman" pitchFamily="18" charset="0"/>
              </a:rPr>
              <a:t>gôi </a:t>
            </a:r>
            <a:r>
              <a:rPr lang="vi-VN" sz="3200" dirty="0">
                <a:solidFill>
                  <a:schemeClr val="bg1"/>
                </a:solidFill>
                <a:ea typeface="+mj-ea"/>
                <a:cs typeface="Times New Roman" pitchFamily="18" charset="0"/>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ea typeface="+mj-ea"/>
                <a:cs typeface="Times New Roman" pitchFamily="18" charset="0"/>
              </a:rPr>
              <a:t>.</a:t>
            </a:r>
            <a:endParaRPr lang="en-US" altLang="vi-VN" sz="3200" dirty="0">
              <a:solidFill>
                <a:schemeClr val="bg1"/>
              </a:solidFill>
              <a:ea typeface="+mj-ea"/>
              <a:cs typeface="Times New Roman" pitchFamily="18" charset="0"/>
            </a:endParaRPr>
          </a:p>
        </p:txBody>
      </p:sp>
      <p:sp>
        <p:nvSpPr>
          <p:cNvPr id="2"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dirty="0"/>
          </a:p>
        </p:txBody>
      </p:sp>
      <p:sp>
        <p:nvSpPr>
          <p:cNvPr id="8" name="Rectangle 1"/>
          <p:cNvSpPr/>
          <p:nvPr/>
        </p:nvSpPr>
        <p:spPr>
          <a:xfrm flipH="1">
            <a:off x="8936038" y="-14288"/>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0" name="Text Box 5"/>
          <p:cNvSpPr txBox="1">
            <a:spLocks noChangeArrowheads="1"/>
          </p:cNvSpPr>
          <p:nvPr/>
        </p:nvSpPr>
        <p:spPr bwMode="auto">
          <a:xfrm>
            <a:off x="838200" y="1981200"/>
            <a:ext cx="3646487" cy="522287"/>
          </a:xfrm>
          <a:prstGeom prst="rect">
            <a:avLst/>
          </a:prstGeom>
          <a:noFill/>
          <a:ln w="9525">
            <a:noFill/>
            <a:miter lim="800000"/>
            <a:headEnd/>
            <a:tailEnd/>
          </a:ln>
        </p:spPr>
        <p:txBody>
          <a:bodyPr>
            <a:spAutoFit/>
          </a:bodyPr>
          <a:lstStyle/>
          <a:p>
            <a:pPr>
              <a:spcBef>
                <a:spcPct val="50000"/>
              </a:spcBef>
            </a:pPr>
            <a:r>
              <a:rPr lang="en-US" altLang="en-US" sz="2800">
                <a:solidFill>
                  <a:srgbClr val="00B050"/>
                </a:solidFill>
                <a:latin typeface="Times New Roman" pitchFamily="18" charset="0"/>
                <a:cs typeface="Times New Roman" pitchFamily="18" charset="0"/>
              </a:rPr>
              <a:t>b) Kho</a:t>
            </a:r>
            <a:endParaRPr lang="en-US" altLang="vi-VN" sz="2800">
              <a:solidFill>
                <a:srgbClr val="00B050"/>
              </a:solidFill>
              <a:latin typeface="Times New Roman" pitchFamily="18" charset="0"/>
              <a:cs typeface="Times New Roman" pitchFamily="18" charset="0"/>
            </a:endParaRPr>
          </a:p>
        </p:txBody>
      </p:sp>
      <p:sp>
        <p:nvSpPr>
          <p:cNvPr id="11" name="Text Box 5"/>
          <p:cNvSpPr txBox="1">
            <a:spLocks noChangeArrowheads="1"/>
          </p:cNvSpPr>
          <p:nvPr/>
        </p:nvSpPr>
        <p:spPr bwMode="auto">
          <a:xfrm>
            <a:off x="522287" y="2524125"/>
            <a:ext cx="3646488" cy="954087"/>
          </a:xfrm>
          <a:prstGeom prst="rect">
            <a:avLst/>
          </a:prstGeom>
          <a:noFill/>
          <a:ln w="9525">
            <a:noFill/>
            <a:miter lim="800000"/>
            <a:headEnd/>
            <a:tailEnd/>
          </a:ln>
        </p:spPr>
        <p:txBody>
          <a:bodyPr>
            <a:spAutoFit/>
          </a:bodyPr>
          <a:lstStyle/>
          <a:p>
            <a:pPr>
              <a:spcBef>
                <a:spcPct val="50000"/>
              </a:spcBef>
            </a:pPr>
            <a:r>
              <a:rPr lang="vi-VN" altLang="en-US" sz="2800">
                <a:solidFill>
                  <a:srgbClr val="0070C0"/>
                </a:solidFill>
                <a:latin typeface="Times New Roman" pitchFamily="18" charset="0"/>
                <a:cs typeface="Times New Roman" pitchFamily="18" charset="0"/>
              </a:rPr>
              <a:t>Ưu điểm món ăn mềm , có hương vị đậm đà</a:t>
            </a:r>
            <a:r>
              <a:rPr lang="en-US" altLang="en-US" sz="2800">
                <a:solidFill>
                  <a:srgbClr val="0070C0"/>
                </a:solidFill>
                <a:latin typeface="Times New Roman" pitchFamily="18" charset="0"/>
                <a:cs typeface="Times New Roman" pitchFamily="18" charset="0"/>
              </a:rPr>
              <a:t>.</a:t>
            </a:r>
            <a:endParaRPr lang="en-US" altLang="vi-VN" sz="2800">
              <a:solidFill>
                <a:srgbClr val="0070C0"/>
              </a:solidFill>
              <a:latin typeface="Times New Roman" pitchFamily="18" charset="0"/>
              <a:cs typeface="Times New Roman" pitchFamily="18" charset="0"/>
            </a:endParaRPr>
          </a:p>
        </p:txBody>
      </p:sp>
      <p:sp>
        <p:nvSpPr>
          <p:cNvPr id="14" name="Text Box 5"/>
          <p:cNvSpPr txBox="1">
            <a:spLocks noChangeArrowheads="1"/>
          </p:cNvSpPr>
          <p:nvPr/>
        </p:nvSpPr>
        <p:spPr bwMode="auto">
          <a:xfrm>
            <a:off x="501650" y="3519487"/>
            <a:ext cx="3646487" cy="1723549"/>
          </a:xfrm>
          <a:prstGeom prst="rect">
            <a:avLst/>
          </a:prstGeom>
          <a:noFill/>
          <a:ln w="9525">
            <a:noFill/>
            <a:miter lim="800000"/>
            <a:headEnd/>
            <a:tailEnd/>
          </a:ln>
        </p:spPr>
        <p:txBody>
          <a:bodyPr>
            <a:spAutoFit/>
          </a:bodyPr>
          <a:lstStyle/>
          <a:p>
            <a:pPr>
              <a:spcBef>
                <a:spcPct val="50000"/>
              </a:spcBef>
            </a:pPr>
            <a:r>
              <a:rPr lang="vi-VN" altLang="en-US" sz="2800">
                <a:solidFill>
                  <a:srgbClr val="0070C0"/>
                </a:solidFill>
                <a:latin typeface="Times New Roman" pitchFamily="18" charset="0"/>
                <a:cs typeface="Times New Roman" pitchFamily="18" charset="0"/>
              </a:rPr>
              <a:t> </a:t>
            </a:r>
            <a:r>
              <a:rPr lang="en-US" altLang="en-US" sz="2800">
                <a:solidFill>
                  <a:srgbClr val="0070C0"/>
                </a:solidFill>
                <a:latin typeface="Times New Roman" pitchFamily="18" charset="0"/>
                <a:cs typeface="Times New Roman" pitchFamily="18" charset="0"/>
              </a:rPr>
              <a:t>Hạn chế thời gian chế biến lâu</a:t>
            </a:r>
          </a:p>
          <a:p>
            <a:r>
              <a:rPr lang="en-US" altLang="en-US">
                <a:latin typeface="Times New Roman" pitchFamily="18" charset="0"/>
                <a:cs typeface="Times New Roman" pitchFamily="18" charset="0"/>
              </a:rPr>
              <a:t/>
            </a:r>
            <a:br>
              <a:rPr lang="en-US" altLang="en-US">
                <a:latin typeface="Times New Roman" pitchFamily="18" charset="0"/>
                <a:cs typeface="Times New Roman" pitchFamily="18" charset="0"/>
              </a:rPr>
            </a:br>
            <a:endParaRPr lang="en-US" altLang="vi-VN" sz="3200">
              <a:solidFill>
                <a:srgbClr val="0070C0"/>
              </a:solidFill>
              <a:latin typeface="Times New Roman" pitchFamily="18" charset="0"/>
              <a:cs typeface="Times New Roman" pitchFamily="18" charset="0"/>
            </a:endParaRPr>
          </a:p>
        </p:txBody>
      </p:sp>
      <p:pic>
        <p:nvPicPr>
          <p:cNvPr id="14346" name="Picture 3"/>
          <p:cNvPicPr>
            <a:picLocks noChangeAspect="1"/>
          </p:cNvPicPr>
          <p:nvPr/>
        </p:nvPicPr>
        <p:blipFill>
          <a:blip r:embed="rId2"/>
          <a:srcRect/>
          <a:stretch>
            <a:fillRect/>
          </a:stretch>
        </p:blipFill>
        <p:spPr bwMode="auto">
          <a:xfrm>
            <a:off x="4646612" y="2973387"/>
            <a:ext cx="3560763" cy="3165475"/>
          </a:xfrm>
          <a:prstGeom prst="rect">
            <a:avLst/>
          </a:prstGeom>
          <a:noFill/>
          <a:ln w="9525">
            <a:noFill/>
            <a:miter lim="800000"/>
            <a:headEnd/>
            <a:tailEnd/>
          </a:ln>
        </p:spPr>
      </p:pic>
      <p:pic>
        <p:nvPicPr>
          <p:cNvPr id="14347" name="Picture 12" descr="Screen Clipping"/>
          <p:cNvPicPr>
            <a:picLocks noChangeAspect="1"/>
          </p:cNvPicPr>
          <p:nvPr/>
        </p:nvPicPr>
        <p:blipFill>
          <a:blip r:embed="rId3"/>
          <a:srcRect b="27904"/>
          <a:stretch>
            <a:fillRect/>
          </a:stretch>
        </p:blipFill>
        <p:spPr bwMode="auto">
          <a:xfrm>
            <a:off x="4646612" y="889000"/>
            <a:ext cx="3792538" cy="1957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utoUpdateAnimBg="0"/>
      <p:bldP spid="10" grpId="0" autoUpdateAnimBg="0"/>
      <p:bldP spid="11" grpId="0" autoUpdateAnimBg="0"/>
      <p:bldP spid="1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91050" y="974725"/>
            <a:ext cx="4059238" cy="452437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ea typeface="+mj-ea"/>
                <a:cs typeface="Times New Roman" pitchFamily="18" charset="0"/>
              </a:rPr>
              <a:t>N</a:t>
            </a:r>
            <a:r>
              <a:rPr lang="vi-VN" sz="3200" dirty="0" smtClean="0">
                <a:solidFill>
                  <a:schemeClr val="bg1"/>
                </a:solidFill>
                <a:ea typeface="+mj-ea"/>
                <a:cs typeface="Times New Roman" pitchFamily="18" charset="0"/>
              </a:rPr>
              <a:t>gôi </a:t>
            </a:r>
            <a:r>
              <a:rPr lang="vi-VN" sz="3200" dirty="0">
                <a:solidFill>
                  <a:schemeClr val="bg1"/>
                </a:solidFill>
                <a:ea typeface="+mj-ea"/>
                <a:cs typeface="Times New Roman" pitchFamily="18" charset="0"/>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ea typeface="+mj-ea"/>
                <a:cs typeface="Times New Roman" pitchFamily="18" charset="0"/>
              </a:rPr>
              <a:t>.</a:t>
            </a:r>
            <a:endParaRPr lang="en-US" altLang="vi-VN" sz="3200" dirty="0">
              <a:solidFill>
                <a:schemeClr val="bg1"/>
              </a:solidFill>
              <a:ea typeface="+mj-ea"/>
              <a:cs typeface="Times New Roman" pitchFamily="18" charset="0"/>
            </a:endParaRPr>
          </a:p>
        </p:txBody>
      </p:sp>
      <p:sp>
        <p:nvSpPr>
          <p:cNvPr id="2"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8936038" y="-14288"/>
            <a:ext cx="207962" cy="7010401"/>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0" name="Text Box 5"/>
          <p:cNvSpPr txBox="1">
            <a:spLocks noChangeArrowheads="1"/>
          </p:cNvSpPr>
          <p:nvPr/>
        </p:nvSpPr>
        <p:spPr bwMode="auto">
          <a:xfrm>
            <a:off x="914400" y="1828800"/>
            <a:ext cx="3646488" cy="523875"/>
          </a:xfrm>
          <a:prstGeom prst="rect">
            <a:avLst/>
          </a:prstGeom>
          <a:noFill/>
          <a:ln w="9525">
            <a:noFill/>
            <a:miter lim="800000"/>
            <a:headEnd/>
            <a:tailEnd/>
          </a:ln>
        </p:spPr>
        <p:txBody>
          <a:bodyPr>
            <a:spAutoFit/>
          </a:bodyPr>
          <a:lstStyle/>
          <a:p>
            <a:pPr>
              <a:spcBef>
                <a:spcPct val="50000"/>
              </a:spcBef>
            </a:pPr>
            <a:r>
              <a:rPr lang="en-US" altLang="en-US" sz="2800">
                <a:solidFill>
                  <a:srgbClr val="00B050"/>
                </a:solidFill>
                <a:latin typeface="Times New Roman" pitchFamily="18" charset="0"/>
                <a:cs typeface="Times New Roman" pitchFamily="18" charset="0"/>
              </a:rPr>
              <a:t>c) Nướng</a:t>
            </a:r>
            <a:endParaRPr lang="en-US" altLang="vi-VN" sz="2800">
              <a:solidFill>
                <a:srgbClr val="00B050"/>
              </a:solidFill>
              <a:latin typeface="Times New Roman" pitchFamily="18" charset="0"/>
              <a:cs typeface="Times New Roman" pitchFamily="18" charset="0"/>
            </a:endParaRPr>
          </a:p>
        </p:txBody>
      </p:sp>
      <p:sp>
        <p:nvSpPr>
          <p:cNvPr id="11" name="Text Box 5"/>
          <p:cNvSpPr txBox="1">
            <a:spLocks noChangeArrowheads="1"/>
          </p:cNvSpPr>
          <p:nvPr/>
        </p:nvSpPr>
        <p:spPr bwMode="auto">
          <a:xfrm>
            <a:off x="738188" y="2574925"/>
            <a:ext cx="3646487" cy="954087"/>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defRPr/>
            </a:pPr>
            <a:r>
              <a:rPr lang="vi-VN" altLang="en-US" sz="2800" dirty="0" smtClean="0">
                <a:solidFill>
                  <a:srgbClr val="0070C0"/>
                </a:solidFill>
                <a:cs typeface="Times New Roman" pitchFamily="18" charset="0"/>
              </a:rPr>
              <a:t>Ưu điểm món ăn có hương vị hấp dẫn</a:t>
            </a:r>
            <a:endParaRPr lang="en-US" altLang="vi-VN" sz="2800" dirty="0" smtClean="0">
              <a:solidFill>
                <a:srgbClr val="0070C0"/>
              </a:solidFill>
              <a:cs typeface="Times New Roman" pitchFamily="18" charset="0"/>
            </a:endParaRPr>
          </a:p>
        </p:txBody>
      </p:sp>
      <p:sp>
        <p:nvSpPr>
          <p:cNvPr id="14" name="Text Box 5"/>
          <p:cNvSpPr txBox="1">
            <a:spLocks noChangeArrowheads="1"/>
          </p:cNvSpPr>
          <p:nvPr/>
        </p:nvSpPr>
        <p:spPr bwMode="auto">
          <a:xfrm>
            <a:off x="639763" y="3767137"/>
            <a:ext cx="3646487" cy="1723549"/>
          </a:xfrm>
          <a:prstGeom prst="rect">
            <a:avLst/>
          </a:prstGeom>
          <a:noFill/>
          <a:ln w="9525">
            <a:noFill/>
            <a:miter lim="800000"/>
            <a:headEnd/>
            <a:tailEnd/>
          </a:ln>
        </p:spPr>
        <p:txBody>
          <a:bodyPr>
            <a:spAutoFit/>
          </a:bodyPr>
          <a:lstStyle/>
          <a:p>
            <a:pPr>
              <a:spcBef>
                <a:spcPct val="50000"/>
              </a:spcBef>
            </a:pPr>
            <a:r>
              <a:rPr lang="en-US" altLang="en-US" sz="2800">
                <a:solidFill>
                  <a:srgbClr val="0070C0"/>
                </a:solidFill>
                <a:latin typeface="Times New Roman" pitchFamily="18" charset="0"/>
                <a:cs typeface="Times New Roman" pitchFamily="18" charset="0"/>
              </a:rPr>
              <a:t>Hạn chế thực phẩm dễ bị cháy gây biến chất</a:t>
            </a:r>
          </a:p>
          <a:p>
            <a:r>
              <a:rPr lang="en-US" altLang="en-US">
                <a:latin typeface="Times New Roman" pitchFamily="18" charset="0"/>
                <a:cs typeface="Times New Roman" pitchFamily="18" charset="0"/>
              </a:rPr>
              <a:t/>
            </a:r>
            <a:br>
              <a:rPr lang="en-US" altLang="en-US">
                <a:latin typeface="Times New Roman" pitchFamily="18" charset="0"/>
                <a:cs typeface="Times New Roman" pitchFamily="18" charset="0"/>
              </a:rPr>
            </a:br>
            <a:endParaRPr lang="en-US" altLang="vi-VN" sz="3200">
              <a:solidFill>
                <a:srgbClr val="0070C0"/>
              </a:solidFill>
              <a:latin typeface="Times New Roman" pitchFamily="18" charset="0"/>
              <a:cs typeface="Times New Roman" pitchFamily="18" charset="0"/>
            </a:endParaRPr>
          </a:p>
        </p:txBody>
      </p:sp>
      <p:pic>
        <p:nvPicPr>
          <p:cNvPr id="15370" name="Picture 4"/>
          <p:cNvPicPr>
            <a:picLocks noChangeAspect="1"/>
          </p:cNvPicPr>
          <p:nvPr/>
        </p:nvPicPr>
        <p:blipFill>
          <a:blip r:embed="rId2"/>
          <a:srcRect/>
          <a:stretch>
            <a:fillRect/>
          </a:stretch>
        </p:blipFill>
        <p:spPr bwMode="auto">
          <a:xfrm>
            <a:off x="4745038" y="3060700"/>
            <a:ext cx="3521075" cy="2357437"/>
          </a:xfrm>
          <a:prstGeom prst="rect">
            <a:avLst/>
          </a:prstGeom>
          <a:noFill/>
          <a:ln w="9525">
            <a:noFill/>
            <a:miter lim="800000"/>
            <a:headEnd/>
            <a:tailEnd/>
          </a:ln>
        </p:spPr>
      </p:pic>
      <p:pic>
        <p:nvPicPr>
          <p:cNvPr id="15371" name="Picture 12" descr="Screen Clipping"/>
          <p:cNvPicPr>
            <a:picLocks noChangeAspect="1"/>
          </p:cNvPicPr>
          <p:nvPr/>
        </p:nvPicPr>
        <p:blipFill>
          <a:blip r:embed="rId3"/>
          <a:srcRect b="19489"/>
          <a:stretch>
            <a:fillRect/>
          </a:stretch>
        </p:blipFill>
        <p:spPr bwMode="auto">
          <a:xfrm>
            <a:off x="4884738" y="458787"/>
            <a:ext cx="3579812" cy="2316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utoUpdateAnimBg="0"/>
      <p:bldP spid="10" grpId="0" autoUpdateAnimBg="0"/>
      <p:bldP spid="11" grpId="0" autoUpdateAnimBg="0"/>
      <p:bldP spid="1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8350" y="1052513"/>
            <a:ext cx="4059238" cy="452437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ea typeface="+mj-ea"/>
                <a:cs typeface="Times New Roman" pitchFamily="18" charset="0"/>
              </a:rPr>
              <a:t>N</a:t>
            </a:r>
            <a:r>
              <a:rPr lang="vi-VN" sz="3200" dirty="0" smtClean="0">
                <a:solidFill>
                  <a:schemeClr val="bg1"/>
                </a:solidFill>
                <a:ea typeface="+mj-ea"/>
                <a:cs typeface="Times New Roman" pitchFamily="18" charset="0"/>
              </a:rPr>
              <a:t>gôi </a:t>
            </a:r>
            <a:r>
              <a:rPr lang="vi-VN" sz="3200" dirty="0">
                <a:solidFill>
                  <a:schemeClr val="bg1"/>
                </a:solidFill>
                <a:ea typeface="+mj-ea"/>
                <a:cs typeface="Times New Roman" pitchFamily="18" charset="0"/>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ea typeface="+mj-ea"/>
                <a:cs typeface="Times New Roman" pitchFamily="18" charset="0"/>
              </a:rPr>
              <a:t>.</a:t>
            </a:r>
            <a:endParaRPr lang="en-US" altLang="vi-VN" sz="3200" dirty="0">
              <a:solidFill>
                <a:schemeClr val="bg1"/>
              </a:solidFill>
              <a:ea typeface="+mj-ea"/>
              <a:cs typeface="Times New Roman" pitchFamily="18" charset="0"/>
            </a:endParaRPr>
          </a:p>
        </p:txBody>
      </p:sp>
      <p:sp>
        <p:nvSpPr>
          <p:cNvPr id="2" name="Rectangle 1"/>
          <p:cNvSpPr/>
          <p:nvPr/>
        </p:nvSpPr>
        <p:spPr>
          <a:xfrm>
            <a:off x="0" y="0"/>
            <a:ext cx="228600"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8" name="Rectangle 1"/>
          <p:cNvSpPr/>
          <p:nvPr/>
        </p:nvSpPr>
        <p:spPr>
          <a:xfrm flipH="1">
            <a:off x="8864600" y="0"/>
            <a:ext cx="207963" cy="7010400"/>
          </a:xfrm>
          <a:custGeom>
            <a:avLst/>
            <a:gdLst>
              <a:gd name="connsiteX0" fmla="*/ 0 w 304800"/>
              <a:gd name="connsiteY0" fmla="*/ 0 h 2946400"/>
              <a:gd name="connsiteX1" fmla="*/ 304800 w 304800"/>
              <a:gd name="connsiteY1" fmla="*/ 0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2946400"/>
              <a:gd name="connsiteX1" fmla="*/ 304800 w 304800"/>
              <a:gd name="connsiteY1" fmla="*/ 145143 h 2946400"/>
              <a:gd name="connsiteX2" fmla="*/ 304800 w 304800"/>
              <a:gd name="connsiteY2" fmla="*/ 2946400 h 2946400"/>
              <a:gd name="connsiteX3" fmla="*/ 0 w 304800"/>
              <a:gd name="connsiteY3" fmla="*/ 2946400 h 2946400"/>
              <a:gd name="connsiteX4" fmla="*/ 0 w 304800"/>
              <a:gd name="connsiteY4" fmla="*/ 0 h 2946400"/>
              <a:gd name="connsiteX0" fmla="*/ 0 w 304800"/>
              <a:gd name="connsiteY0" fmla="*/ 0 h 3202316"/>
              <a:gd name="connsiteX1" fmla="*/ 304800 w 304800"/>
              <a:gd name="connsiteY1" fmla="*/ 145143 h 3202316"/>
              <a:gd name="connsiteX2" fmla="*/ 290285 w 304800"/>
              <a:gd name="connsiteY2" fmla="*/ 3202316 h 3202316"/>
              <a:gd name="connsiteX3" fmla="*/ 0 w 304800"/>
              <a:gd name="connsiteY3" fmla="*/ 2946400 h 3202316"/>
              <a:gd name="connsiteX4" fmla="*/ 0 w 304800"/>
              <a:gd name="connsiteY4" fmla="*/ 0 h 3202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202316">
                <a:moveTo>
                  <a:pt x="0" y="0"/>
                </a:moveTo>
                <a:lnTo>
                  <a:pt x="304800" y="145143"/>
                </a:lnTo>
                <a:cubicBezTo>
                  <a:pt x="299962" y="1164201"/>
                  <a:pt x="295123" y="2183258"/>
                  <a:pt x="290285" y="3202316"/>
                </a:cubicBezTo>
                <a:lnTo>
                  <a:pt x="0" y="29464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10" name="Text Box 5"/>
          <p:cNvSpPr txBox="1">
            <a:spLocks noChangeArrowheads="1"/>
          </p:cNvSpPr>
          <p:nvPr/>
        </p:nvSpPr>
        <p:spPr bwMode="auto">
          <a:xfrm>
            <a:off x="762000" y="1981200"/>
            <a:ext cx="3646488" cy="523875"/>
          </a:xfrm>
          <a:prstGeom prst="rect">
            <a:avLst/>
          </a:prstGeom>
          <a:noFill/>
          <a:ln w="9525">
            <a:noFill/>
            <a:miter lim="800000"/>
            <a:headEnd/>
            <a:tailEnd/>
          </a:ln>
        </p:spPr>
        <p:txBody>
          <a:bodyPr>
            <a:spAutoFit/>
          </a:bodyPr>
          <a:lstStyle/>
          <a:p>
            <a:pPr>
              <a:spcBef>
                <a:spcPct val="50000"/>
              </a:spcBef>
            </a:pPr>
            <a:r>
              <a:rPr lang="en-US" altLang="en-US" sz="2800">
                <a:solidFill>
                  <a:srgbClr val="00B050"/>
                </a:solidFill>
                <a:latin typeface="Times New Roman" pitchFamily="18" charset="0"/>
                <a:cs typeface="Times New Roman" pitchFamily="18" charset="0"/>
              </a:rPr>
              <a:t>d) Rán</a:t>
            </a:r>
            <a:endParaRPr lang="en-US" altLang="vi-VN" sz="2800">
              <a:solidFill>
                <a:srgbClr val="00B050"/>
              </a:solidFill>
              <a:latin typeface="Times New Roman" pitchFamily="18" charset="0"/>
              <a:cs typeface="Times New Roman" pitchFamily="18" charset="0"/>
            </a:endParaRPr>
          </a:p>
        </p:txBody>
      </p:sp>
      <p:sp>
        <p:nvSpPr>
          <p:cNvPr id="11" name="Text Box 5"/>
          <p:cNvSpPr txBox="1">
            <a:spLocks noChangeArrowheads="1"/>
          </p:cNvSpPr>
          <p:nvPr/>
        </p:nvSpPr>
        <p:spPr bwMode="auto">
          <a:xfrm>
            <a:off x="779463" y="2662238"/>
            <a:ext cx="3646487" cy="952500"/>
          </a:xfrm>
          <a:prstGeom prst="rect">
            <a:avLst/>
          </a:prstGeom>
          <a:noFill/>
          <a:ln w="9525">
            <a:noFill/>
            <a:miter lim="800000"/>
            <a:headEnd/>
            <a:tailEnd/>
          </a:ln>
        </p:spPr>
        <p:txBody>
          <a:bodyPr>
            <a:spAutoFit/>
          </a:bodyPr>
          <a:lstStyle/>
          <a:p>
            <a:pPr>
              <a:spcBef>
                <a:spcPct val="50000"/>
              </a:spcBef>
            </a:pPr>
            <a:r>
              <a:rPr lang="en-US" altLang="en-US" sz="2800">
                <a:solidFill>
                  <a:srgbClr val="0070C0"/>
                </a:solidFill>
                <a:latin typeface="Times New Roman" pitchFamily="18" charset="0"/>
                <a:cs typeface="Times New Roman" pitchFamily="18" charset="0"/>
              </a:rPr>
              <a:t>Ư</a:t>
            </a:r>
            <a:r>
              <a:rPr lang="vi-VN" altLang="en-US" sz="2800">
                <a:solidFill>
                  <a:srgbClr val="0070C0"/>
                </a:solidFill>
                <a:latin typeface="Times New Roman" pitchFamily="18" charset="0"/>
                <a:cs typeface="Times New Roman" pitchFamily="18" charset="0"/>
              </a:rPr>
              <a:t>u điểm món ăn có độ giòn</a:t>
            </a:r>
            <a:r>
              <a:rPr lang="en-US" altLang="en-US" sz="2800">
                <a:solidFill>
                  <a:srgbClr val="0070C0"/>
                </a:solidFill>
                <a:latin typeface="Times New Roman" pitchFamily="18" charset="0"/>
                <a:cs typeface="Times New Roman" pitchFamily="18" charset="0"/>
              </a:rPr>
              <a:t>,</a:t>
            </a:r>
            <a:r>
              <a:rPr lang="vi-VN" altLang="en-US" sz="2800">
                <a:solidFill>
                  <a:srgbClr val="0070C0"/>
                </a:solidFill>
                <a:latin typeface="Times New Roman" pitchFamily="18" charset="0"/>
                <a:cs typeface="Times New Roman" pitchFamily="18" charset="0"/>
              </a:rPr>
              <a:t> độ ngậy</a:t>
            </a:r>
            <a:endParaRPr lang="en-US" altLang="vi-VN" sz="2800">
              <a:solidFill>
                <a:srgbClr val="0070C0"/>
              </a:solidFill>
              <a:latin typeface="Times New Roman" pitchFamily="18" charset="0"/>
              <a:cs typeface="Times New Roman" pitchFamily="18" charset="0"/>
            </a:endParaRPr>
          </a:p>
        </p:txBody>
      </p:sp>
      <p:sp>
        <p:nvSpPr>
          <p:cNvPr id="14" name="Text Box 5"/>
          <p:cNvSpPr txBox="1">
            <a:spLocks noChangeArrowheads="1"/>
          </p:cNvSpPr>
          <p:nvPr/>
        </p:nvSpPr>
        <p:spPr bwMode="auto">
          <a:xfrm>
            <a:off x="744538" y="3732213"/>
            <a:ext cx="3646487" cy="1447800"/>
          </a:xfrm>
          <a:prstGeom prst="rect">
            <a:avLst/>
          </a:prstGeom>
          <a:noFill/>
          <a:ln w="9525">
            <a:noFill/>
            <a:miter lim="800000"/>
            <a:headEnd/>
            <a:tailEnd/>
          </a:ln>
        </p:spPr>
        <p:txBody>
          <a:bodyPr>
            <a:spAutoFit/>
          </a:bodyPr>
          <a:lstStyle/>
          <a:p>
            <a:r>
              <a:rPr lang="en-US" altLang="en-US" sz="2800">
                <a:solidFill>
                  <a:srgbClr val="0070C0"/>
                </a:solidFill>
                <a:latin typeface="Times New Roman" pitchFamily="18" charset="0"/>
                <a:cs typeface="Times New Roman" pitchFamily="18" charset="0"/>
              </a:rPr>
              <a:t>Hạn chế những món ăn nhiều chất béo</a:t>
            </a:r>
            <a:r>
              <a:rPr lang="en-US" altLang="en-US">
                <a:latin typeface="Times New Roman" pitchFamily="18" charset="0"/>
                <a:cs typeface="Times New Roman" pitchFamily="18" charset="0"/>
              </a:rPr>
              <a:t/>
            </a:r>
            <a:br>
              <a:rPr lang="en-US" altLang="en-US">
                <a:latin typeface="Times New Roman" pitchFamily="18" charset="0"/>
                <a:cs typeface="Times New Roman" pitchFamily="18" charset="0"/>
              </a:rPr>
            </a:br>
            <a:endParaRPr lang="en-US" altLang="vi-VN" sz="3200">
              <a:solidFill>
                <a:srgbClr val="0070C0"/>
              </a:solidFill>
              <a:latin typeface="Times New Roman" pitchFamily="18" charset="0"/>
              <a:cs typeface="Times New Roman" pitchFamily="18" charset="0"/>
            </a:endParaRPr>
          </a:p>
        </p:txBody>
      </p:sp>
      <p:pic>
        <p:nvPicPr>
          <p:cNvPr id="16394" name="Picture 3"/>
          <p:cNvPicPr>
            <a:picLocks noChangeAspect="1"/>
          </p:cNvPicPr>
          <p:nvPr/>
        </p:nvPicPr>
        <p:blipFill>
          <a:blip r:embed="rId2"/>
          <a:srcRect/>
          <a:stretch>
            <a:fillRect/>
          </a:stretch>
        </p:blipFill>
        <p:spPr bwMode="auto">
          <a:xfrm>
            <a:off x="4705350" y="3138488"/>
            <a:ext cx="3790950" cy="2636837"/>
          </a:xfrm>
          <a:prstGeom prst="rect">
            <a:avLst/>
          </a:prstGeom>
          <a:noFill/>
          <a:ln w="9525">
            <a:noFill/>
            <a:miter lim="800000"/>
            <a:headEnd/>
            <a:tailEnd/>
          </a:ln>
        </p:spPr>
      </p:pic>
      <p:pic>
        <p:nvPicPr>
          <p:cNvPr id="16395" name="Picture 12" descr="Screen Clipping"/>
          <p:cNvPicPr>
            <a:picLocks noChangeAspect="1"/>
          </p:cNvPicPr>
          <p:nvPr/>
        </p:nvPicPr>
        <p:blipFill>
          <a:blip r:embed="rId3"/>
          <a:srcRect b="17575"/>
          <a:stretch>
            <a:fillRect/>
          </a:stretch>
        </p:blipFill>
        <p:spPr bwMode="auto">
          <a:xfrm>
            <a:off x="4935538" y="401638"/>
            <a:ext cx="3211512" cy="24336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utoUpdateAnimBg="0"/>
      <p:bldP spid="10" grpId="0" autoUpdateAnimBg="0"/>
      <p:bldP spid="11" grpId="0" autoUpdateAnimBg="0"/>
      <p:bldP spid="14"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554</Words>
  <Application>Microsoft Office PowerPoint</Application>
  <PresentationFormat>On-screen Show (4:3)</PresentationFormat>
  <Paragraphs>44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6</cp:revision>
  <dcterms:created xsi:type="dcterms:W3CDTF">2021-12-01T08:44:48Z</dcterms:created>
  <dcterms:modified xsi:type="dcterms:W3CDTF">2022-01-11T01:44:38Z</dcterms:modified>
</cp:coreProperties>
</file>